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75" r:id="rId4"/>
    <p:sldId id="282" r:id="rId5"/>
    <p:sldId id="280" r:id="rId6"/>
    <p:sldId id="279" r:id="rId7"/>
    <p:sldId id="283" r:id="rId8"/>
    <p:sldId id="278" r:id="rId9"/>
    <p:sldId id="266" r:id="rId10"/>
    <p:sldId id="263" r:id="rId11"/>
    <p:sldId id="267" r:id="rId12"/>
    <p:sldId id="268" r:id="rId13"/>
    <p:sldId id="265" r:id="rId14"/>
    <p:sldId id="281" r:id="rId15"/>
    <p:sldId id="261" r:id="rId16"/>
    <p:sldId id="260" r:id="rId17"/>
    <p:sldId id="274" r:id="rId18"/>
    <p:sldId id="262" r:id="rId19"/>
    <p:sldId id="259" r:id="rId20"/>
    <p:sldId id="258" r:id="rId21"/>
    <p:sldId id="277" r:id="rId22"/>
    <p:sldId id="264" r:id="rId23"/>
    <p:sldId id="273" r:id="rId24"/>
    <p:sldId id="271" r:id="rId25"/>
    <p:sldId id="284" r:id="rId26"/>
    <p:sldId id="272" r:id="rId27"/>
    <p:sldId id="270" r:id="rId28"/>
    <p:sldId id="26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592C"/>
    <a:srgbClr val="F75B2D"/>
    <a:srgbClr val="EB75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6102" autoAdjust="0"/>
    <p:restoredTop sz="94660"/>
  </p:normalViewPr>
  <p:slideViewPr>
    <p:cSldViewPr snapToGrid="0">
      <p:cViewPr varScale="1">
        <p:scale>
          <a:sx n="74" d="100"/>
          <a:sy n="74" d="100"/>
        </p:scale>
        <p:origin x="72"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41D06-2756-4096-B571-C7592B6B76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C9AE529-32D3-4FD3-A7E1-53A63D1100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FE9D516-A472-4664-B94A-758749D88241}"/>
              </a:ext>
            </a:extLst>
          </p:cNvPr>
          <p:cNvSpPr>
            <a:spLocks noGrp="1"/>
          </p:cNvSpPr>
          <p:nvPr>
            <p:ph type="dt" sz="half" idx="10"/>
          </p:nvPr>
        </p:nvSpPr>
        <p:spPr/>
        <p:txBody>
          <a:bodyPr/>
          <a:lstStyle/>
          <a:p>
            <a:fld id="{40851FAB-777D-4A2E-9785-2EC0DEDDE1D9}" type="datetimeFigureOut">
              <a:rPr lang="en-IN" smtClean="0"/>
              <a:t>23-11-2021</a:t>
            </a:fld>
            <a:endParaRPr lang="en-IN"/>
          </a:p>
        </p:txBody>
      </p:sp>
      <p:sp>
        <p:nvSpPr>
          <p:cNvPr id="5" name="Footer Placeholder 4">
            <a:extLst>
              <a:ext uri="{FF2B5EF4-FFF2-40B4-BE49-F238E27FC236}">
                <a16:creationId xmlns:a16="http://schemas.microsoft.com/office/drawing/2014/main" id="{E34D3F52-380F-4672-81E5-EF96E3FC14A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54427F-69A3-4398-AE13-6F0AA2C21E97}"/>
              </a:ext>
            </a:extLst>
          </p:cNvPr>
          <p:cNvSpPr>
            <a:spLocks noGrp="1"/>
          </p:cNvSpPr>
          <p:nvPr>
            <p:ph type="sldNum" sz="quarter" idx="12"/>
          </p:nvPr>
        </p:nvSpPr>
        <p:spPr/>
        <p:txBody>
          <a:bodyPr/>
          <a:lstStyle/>
          <a:p>
            <a:fld id="{46DF9D01-459D-4918-8FA5-136661B0EF86}" type="slidenum">
              <a:rPr lang="en-IN" smtClean="0"/>
              <a:t>‹#›</a:t>
            </a:fld>
            <a:endParaRPr lang="en-IN"/>
          </a:p>
        </p:txBody>
      </p:sp>
    </p:spTree>
    <p:extLst>
      <p:ext uri="{BB962C8B-B14F-4D97-AF65-F5344CB8AC3E}">
        <p14:creationId xmlns:p14="http://schemas.microsoft.com/office/powerpoint/2010/main" val="215691630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F4D73-78A6-48DD-9529-61934E17247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688E71-8D8C-4C14-984D-31D02E728D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7265C4-C71C-46A4-A67C-04856FBE6D0F}"/>
              </a:ext>
            </a:extLst>
          </p:cNvPr>
          <p:cNvSpPr>
            <a:spLocks noGrp="1"/>
          </p:cNvSpPr>
          <p:nvPr>
            <p:ph type="dt" sz="half" idx="10"/>
          </p:nvPr>
        </p:nvSpPr>
        <p:spPr/>
        <p:txBody>
          <a:bodyPr/>
          <a:lstStyle/>
          <a:p>
            <a:fld id="{40851FAB-777D-4A2E-9785-2EC0DEDDE1D9}" type="datetimeFigureOut">
              <a:rPr lang="en-IN" smtClean="0"/>
              <a:t>23-11-2021</a:t>
            </a:fld>
            <a:endParaRPr lang="en-IN"/>
          </a:p>
        </p:txBody>
      </p:sp>
      <p:sp>
        <p:nvSpPr>
          <p:cNvPr id="5" name="Footer Placeholder 4">
            <a:extLst>
              <a:ext uri="{FF2B5EF4-FFF2-40B4-BE49-F238E27FC236}">
                <a16:creationId xmlns:a16="http://schemas.microsoft.com/office/drawing/2014/main" id="{285DABFF-BF0C-4FF3-A4C5-D2BE480EC0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CB115E-B296-4109-B496-1B35F8CD6514}"/>
              </a:ext>
            </a:extLst>
          </p:cNvPr>
          <p:cNvSpPr>
            <a:spLocks noGrp="1"/>
          </p:cNvSpPr>
          <p:nvPr>
            <p:ph type="sldNum" sz="quarter" idx="12"/>
          </p:nvPr>
        </p:nvSpPr>
        <p:spPr/>
        <p:txBody>
          <a:bodyPr/>
          <a:lstStyle/>
          <a:p>
            <a:fld id="{46DF9D01-459D-4918-8FA5-136661B0EF86}" type="slidenum">
              <a:rPr lang="en-IN" smtClean="0"/>
              <a:t>‹#›</a:t>
            </a:fld>
            <a:endParaRPr lang="en-IN"/>
          </a:p>
        </p:txBody>
      </p:sp>
    </p:spTree>
    <p:extLst>
      <p:ext uri="{BB962C8B-B14F-4D97-AF65-F5344CB8AC3E}">
        <p14:creationId xmlns:p14="http://schemas.microsoft.com/office/powerpoint/2010/main" val="1878718878"/>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93C022-A655-47F3-85F4-BD1789396F5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6611223-F0DE-4144-9FC4-D8089E7ADB2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8FD60D-B2AD-4CAF-90CE-CCD1759AD881}"/>
              </a:ext>
            </a:extLst>
          </p:cNvPr>
          <p:cNvSpPr>
            <a:spLocks noGrp="1"/>
          </p:cNvSpPr>
          <p:nvPr>
            <p:ph type="dt" sz="half" idx="10"/>
          </p:nvPr>
        </p:nvSpPr>
        <p:spPr/>
        <p:txBody>
          <a:bodyPr/>
          <a:lstStyle/>
          <a:p>
            <a:fld id="{40851FAB-777D-4A2E-9785-2EC0DEDDE1D9}" type="datetimeFigureOut">
              <a:rPr lang="en-IN" smtClean="0"/>
              <a:t>23-11-2021</a:t>
            </a:fld>
            <a:endParaRPr lang="en-IN"/>
          </a:p>
        </p:txBody>
      </p:sp>
      <p:sp>
        <p:nvSpPr>
          <p:cNvPr id="5" name="Footer Placeholder 4">
            <a:extLst>
              <a:ext uri="{FF2B5EF4-FFF2-40B4-BE49-F238E27FC236}">
                <a16:creationId xmlns:a16="http://schemas.microsoft.com/office/drawing/2014/main" id="{16755E54-0F4F-4E7E-A1F3-64AF21F4E4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2FD42D-C34F-4CB7-AAF2-FD400DB45576}"/>
              </a:ext>
            </a:extLst>
          </p:cNvPr>
          <p:cNvSpPr>
            <a:spLocks noGrp="1"/>
          </p:cNvSpPr>
          <p:nvPr>
            <p:ph type="sldNum" sz="quarter" idx="12"/>
          </p:nvPr>
        </p:nvSpPr>
        <p:spPr/>
        <p:txBody>
          <a:bodyPr/>
          <a:lstStyle/>
          <a:p>
            <a:fld id="{46DF9D01-459D-4918-8FA5-136661B0EF86}" type="slidenum">
              <a:rPr lang="en-IN" smtClean="0"/>
              <a:t>‹#›</a:t>
            </a:fld>
            <a:endParaRPr lang="en-IN"/>
          </a:p>
        </p:txBody>
      </p:sp>
    </p:spTree>
    <p:extLst>
      <p:ext uri="{BB962C8B-B14F-4D97-AF65-F5344CB8AC3E}">
        <p14:creationId xmlns:p14="http://schemas.microsoft.com/office/powerpoint/2010/main" val="110696052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27D50-E447-4FAB-A176-36D4A379BA9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0F981DE-7862-4147-A214-C23A406A4F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55477D-35C9-44C7-BFD2-820C956B442B}"/>
              </a:ext>
            </a:extLst>
          </p:cNvPr>
          <p:cNvSpPr>
            <a:spLocks noGrp="1"/>
          </p:cNvSpPr>
          <p:nvPr>
            <p:ph type="dt" sz="half" idx="10"/>
          </p:nvPr>
        </p:nvSpPr>
        <p:spPr/>
        <p:txBody>
          <a:bodyPr/>
          <a:lstStyle/>
          <a:p>
            <a:fld id="{40851FAB-777D-4A2E-9785-2EC0DEDDE1D9}" type="datetimeFigureOut">
              <a:rPr lang="en-IN" smtClean="0"/>
              <a:t>23-11-2021</a:t>
            </a:fld>
            <a:endParaRPr lang="en-IN"/>
          </a:p>
        </p:txBody>
      </p:sp>
      <p:sp>
        <p:nvSpPr>
          <p:cNvPr id="5" name="Footer Placeholder 4">
            <a:extLst>
              <a:ext uri="{FF2B5EF4-FFF2-40B4-BE49-F238E27FC236}">
                <a16:creationId xmlns:a16="http://schemas.microsoft.com/office/drawing/2014/main" id="{74005948-B28D-4051-BD9D-F72443FFD65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2DC17E2-39EF-4F1E-A903-06676CBC594E}"/>
              </a:ext>
            </a:extLst>
          </p:cNvPr>
          <p:cNvSpPr>
            <a:spLocks noGrp="1"/>
          </p:cNvSpPr>
          <p:nvPr>
            <p:ph type="sldNum" sz="quarter" idx="12"/>
          </p:nvPr>
        </p:nvSpPr>
        <p:spPr/>
        <p:txBody>
          <a:bodyPr/>
          <a:lstStyle/>
          <a:p>
            <a:fld id="{46DF9D01-459D-4918-8FA5-136661B0EF86}" type="slidenum">
              <a:rPr lang="en-IN" smtClean="0"/>
              <a:t>‹#›</a:t>
            </a:fld>
            <a:endParaRPr lang="en-IN"/>
          </a:p>
        </p:txBody>
      </p:sp>
    </p:spTree>
    <p:extLst>
      <p:ext uri="{BB962C8B-B14F-4D97-AF65-F5344CB8AC3E}">
        <p14:creationId xmlns:p14="http://schemas.microsoft.com/office/powerpoint/2010/main" val="348843155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D4F79-816E-48A4-A555-AB783319372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EE1610D-E68C-4002-8F68-2AA5B6C5DA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8470CA-9EDE-4CC4-9C00-22A045D0B44C}"/>
              </a:ext>
            </a:extLst>
          </p:cNvPr>
          <p:cNvSpPr>
            <a:spLocks noGrp="1"/>
          </p:cNvSpPr>
          <p:nvPr>
            <p:ph type="dt" sz="half" idx="10"/>
          </p:nvPr>
        </p:nvSpPr>
        <p:spPr/>
        <p:txBody>
          <a:bodyPr/>
          <a:lstStyle/>
          <a:p>
            <a:fld id="{40851FAB-777D-4A2E-9785-2EC0DEDDE1D9}" type="datetimeFigureOut">
              <a:rPr lang="en-IN" smtClean="0"/>
              <a:t>23-11-2021</a:t>
            </a:fld>
            <a:endParaRPr lang="en-IN"/>
          </a:p>
        </p:txBody>
      </p:sp>
      <p:sp>
        <p:nvSpPr>
          <p:cNvPr id="5" name="Footer Placeholder 4">
            <a:extLst>
              <a:ext uri="{FF2B5EF4-FFF2-40B4-BE49-F238E27FC236}">
                <a16:creationId xmlns:a16="http://schemas.microsoft.com/office/drawing/2014/main" id="{1F66B571-CB13-47B4-B546-20069A6E801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DF9C5B-61B7-4BA8-898E-4B43CE9BAA44}"/>
              </a:ext>
            </a:extLst>
          </p:cNvPr>
          <p:cNvSpPr>
            <a:spLocks noGrp="1"/>
          </p:cNvSpPr>
          <p:nvPr>
            <p:ph type="sldNum" sz="quarter" idx="12"/>
          </p:nvPr>
        </p:nvSpPr>
        <p:spPr/>
        <p:txBody>
          <a:bodyPr/>
          <a:lstStyle/>
          <a:p>
            <a:fld id="{46DF9D01-459D-4918-8FA5-136661B0EF86}" type="slidenum">
              <a:rPr lang="en-IN" smtClean="0"/>
              <a:t>‹#›</a:t>
            </a:fld>
            <a:endParaRPr lang="en-IN"/>
          </a:p>
        </p:txBody>
      </p:sp>
    </p:spTree>
    <p:extLst>
      <p:ext uri="{BB962C8B-B14F-4D97-AF65-F5344CB8AC3E}">
        <p14:creationId xmlns:p14="http://schemas.microsoft.com/office/powerpoint/2010/main" val="1834527903"/>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BE6FB-739A-4CF0-B340-DD0C661CA0C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7E942AE-07E9-4663-87F2-829B4211EF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2C03F58-279D-4F31-832A-DC9A2C3F76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1F0A31F-5716-4A4C-A854-45B77D08E3E8}"/>
              </a:ext>
            </a:extLst>
          </p:cNvPr>
          <p:cNvSpPr>
            <a:spLocks noGrp="1"/>
          </p:cNvSpPr>
          <p:nvPr>
            <p:ph type="dt" sz="half" idx="10"/>
          </p:nvPr>
        </p:nvSpPr>
        <p:spPr/>
        <p:txBody>
          <a:bodyPr/>
          <a:lstStyle/>
          <a:p>
            <a:fld id="{40851FAB-777D-4A2E-9785-2EC0DEDDE1D9}" type="datetimeFigureOut">
              <a:rPr lang="en-IN" smtClean="0"/>
              <a:t>23-11-2021</a:t>
            </a:fld>
            <a:endParaRPr lang="en-IN"/>
          </a:p>
        </p:txBody>
      </p:sp>
      <p:sp>
        <p:nvSpPr>
          <p:cNvPr id="6" name="Footer Placeholder 5">
            <a:extLst>
              <a:ext uri="{FF2B5EF4-FFF2-40B4-BE49-F238E27FC236}">
                <a16:creationId xmlns:a16="http://schemas.microsoft.com/office/drawing/2014/main" id="{F41CDD86-C59F-4CA6-96AE-08BDF7AB41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BA47EE-E848-4B2D-B1CE-01A7FEFB8E9F}"/>
              </a:ext>
            </a:extLst>
          </p:cNvPr>
          <p:cNvSpPr>
            <a:spLocks noGrp="1"/>
          </p:cNvSpPr>
          <p:nvPr>
            <p:ph type="sldNum" sz="quarter" idx="12"/>
          </p:nvPr>
        </p:nvSpPr>
        <p:spPr/>
        <p:txBody>
          <a:bodyPr/>
          <a:lstStyle/>
          <a:p>
            <a:fld id="{46DF9D01-459D-4918-8FA5-136661B0EF86}" type="slidenum">
              <a:rPr lang="en-IN" smtClean="0"/>
              <a:t>‹#›</a:t>
            </a:fld>
            <a:endParaRPr lang="en-IN"/>
          </a:p>
        </p:txBody>
      </p:sp>
    </p:spTree>
    <p:extLst>
      <p:ext uri="{BB962C8B-B14F-4D97-AF65-F5344CB8AC3E}">
        <p14:creationId xmlns:p14="http://schemas.microsoft.com/office/powerpoint/2010/main" val="3920279973"/>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A242-48F6-4AD2-9BEB-297BD02C9CCD}"/>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51C6DB-5142-4A57-B9B8-59E388CFFB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598920E-7A19-453B-8DC1-EF116E3F27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CC59B8B-B8C2-424F-9BFE-B567F4080A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6CC602-8990-4673-86AD-CF9D515649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71E1F8D-09D8-4D9F-826E-7F58E2FF5017}"/>
              </a:ext>
            </a:extLst>
          </p:cNvPr>
          <p:cNvSpPr>
            <a:spLocks noGrp="1"/>
          </p:cNvSpPr>
          <p:nvPr>
            <p:ph type="dt" sz="half" idx="10"/>
          </p:nvPr>
        </p:nvSpPr>
        <p:spPr/>
        <p:txBody>
          <a:bodyPr/>
          <a:lstStyle/>
          <a:p>
            <a:fld id="{40851FAB-777D-4A2E-9785-2EC0DEDDE1D9}" type="datetimeFigureOut">
              <a:rPr lang="en-IN" smtClean="0"/>
              <a:t>23-11-2021</a:t>
            </a:fld>
            <a:endParaRPr lang="en-IN"/>
          </a:p>
        </p:txBody>
      </p:sp>
      <p:sp>
        <p:nvSpPr>
          <p:cNvPr id="8" name="Footer Placeholder 7">
            <a:extLst>
              <a:ext uri="{FF2B5EF4-FFF2-40B4-BE49-F238E27FC236}">
                <a16:creationId xmlns:a16="http://schemas.microsoft.com/office/drawing/2014/main" id="{4CEBC9BD-F24B-4196-8C43-9138AF49C6B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355F12C-A77E-4C52-81EF-688B5E50BD2B}"/>
              </a:ext>
            </a:extLst>
          </p:cNvPr>
          <p:cNvSpPr>
            <a:spLocks noGrp="1"/>
          </p:cNvSpPr>
          <p:nvPr>
            <p:ph type="sldNum" sz="quarter" idx="12"/>
          </p:nvPr>
        </p:nvSpPr>
        <p:spPr/>
        <p:txBody>
          <a:bodyPr/>
          <a:lstStyle/>
          <a:p>
            <a:fld id="{46DF9D01-459D-4918-8FA5-136661B0EF86}" type="slidenum">
              <a:rPr lang="en-IN" smtClean="0"/>
              <a:t>‹#›</a:t>
            </a:fld>
            <a:endParaRPr lang="en-IN"/>
          </a:p>
        </p:txBody>
      </p:sp>
    </p:spTree>
    <p:extLst>
      <p:ext uri="{BB962C8B-B14F-4D97-AF65-F5344CB8AC3E}">
        <p14:creationId xmlns:p14="http://schemas.microsoft.com/office/powerpoint/2010/main" val="3842241993"/>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94BA0-3EFB-4FE2-8948-B060FEC4F64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096E4F2-67FF-4A2C-B447-64CB9A59F64F}"/>
              </a:ext>
            </a:extLst>
          </p:cNvPr>
          <p:cNvSpPr>
            <a:spLocks noGrp="1"/>
          </p:cNvSpPr>
          <p:nvPr>
            <p:ph type="dt" sz="half" idx="10"/>
          </p:nvPr>
        </p:nvSpPr>
        <p:spPr/>
        <p:txBody>
          <a:bodyPr/>
          <a:lstStyle/>
          <a:p>
            <a:fld id="{40851FAB-777D-4A2E-9785-2EC0DEDDE1D9}" type="datetimeFigureOut">
              <a:rPr lang="en-IN" smtClean="0"/>
              <a:t>23-11-2021</a:t>
            </a:fld>
            <a:endParaRPr lang="en-IN"/>
          </a:p>
        </p:txBody>
      </p:sp>
      <p:sp>
        <p:nvSpPr>
          <p:cNvPr id="4" name="Footer Placeholder 3">
            <a:extLst>
              <a:ext uri="{FF2B5EF4-FFF2-40B4-BE49-F238E27FC236}">
                <a16:creationId xmlns:a16="http://schemas.microsoft.com/office/drawing/2014/main" id="{F75AF5B1-9DE2-4858-A027-88D27388122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D675095-046E-46C5-9081-8A9650303C18}"/>
              </a:ext>
            </a:extLst>
          </p:cNvPr>
          <p:cNvSpPr>
            <a:spLocks noGrp="1"/>
          </p:cNvSpPr>
          <p:nvPr>
            <p:ph type="sldNum" sz="quarter" idx="12"/>
          </p:nvPr>
        </p:nvSpPr>
        <p:spPr/>
        <p:txBody>
          <a:bodyPr/>
          <a:lstStyle/>
          <a:p>
            <a:fld id="{46DF9D01-459D-4918-8FA5-136661B0EF86}" type="slidenum">
              <a:rPr lang="en-IN" smtClean="0"/>
              <a:t>‹#›</a:t>
            </a:fld>
            <a:endParaRPr lang="en-IN"/>
          </a:p>
        </p:txBody>
      </p:sp>
    </p:spTree>
    <p:extLst>
      <p:ext uri="{BB962C8B-B14F-4D97-AF65-F5344CB8AC3E}">
        <p14:creationId xmlns:p14="http://schemas.microsoft.com/office/powerpoint/2010/main" val="3721319279"/>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A5D7EE-A65F-45D2-B121-4229F740962E}"/>
              </a:ext>
            </a:extLst>
          </p:cNvPr>
          <p:cNvSpPr>
            <a:spLocks noGrp="1"/>
          </p:cNvSpPr>
          <p:nvPr>
            <p:ph type="dt" sz="half" idx="10"/>
          </p:nvPr>
        </p:nvSpPr>
        <p:spPr/>
        <p:txBody>
          <a:bodyPr/>
          <a:lstStyle/>
          <a:p>
            <a:fld id="{40851FAB-777D-4A2E-9785-2EC0DEDDE1D9}" type="datetimeFigureOut">
              <a:rPr lang="en-IN" smtClean="0"/>
              <a:t>23-11-2021</a:t>
            </a:fld>
            <a:endParaRPr lang="en-IN"/>
          </a:p>
        </p:txBody>
      </p:sp>
      <p:sp>
        <p:nvSpPr>
          <p:cNvPr id="3" name="Footer Placeholder 2">
            <a:extLst>
              <a:ext uri="{FF2B5EF4-FFF2-40B4-BE49-F238E27FC236}">
                <a16:creationId xmlns:a16="http://schemas.microsoft.com/office/drawing/2014/main" id="{111C2DE8-BE4D-4583-9F4D-2E3F31B2E60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9246EEB-6BAC-48A6-A4ED-27F548754934}"/>
              </a:ext>
            </a:extLst>
          </p:cNvPr>
          <p:cNvSpPr>
            <a:spLocks noGrp="1"/>
          </p:cNvSpPr>
          <p:nvPr>
            <p:ph type="sldNum" sz="quarter" idx="12"/>
          </p:nvPr>
        </p:nvSpPr>
        <p:spPr/>
        <p:txBody>
          <a:bodyPr/>
          <a:lstStyle/>
          <a:p>
            <a:fld id="{46DF9D01-459D-4918-8FA5-136661B0EF86}" type="slidenum">
              <a:rPr lang="en-IN" smtClean="0"/>
              <a:t>‹#›</a:t>
            </a:fld>
            <a:endParaRPr lang="en-IN"/>
          </a:p>
        </p:txBody>
      </p:sp>
    </p:spTree>
    <p:extLst>
      <p:ext uri="{BB962C8B-B14F-4D97-AF65-F5344CB8AC3E}">
        <p14:creationId xmlns:p14="http://schemas.microsoft.com/office/powerpoint/2010/main" val="4072000428"/>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6766A-045D-4001-AB90-A80B932622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BCE1677-2C52-4F62-9ADD-5E33344029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8486C99-985E-445C-BD47-D3B62CBCCA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4C0D716-2153-47C3-8BD5-E12ED633D868}"/>
              </a:ext>
            </a:extLst>
          </p:cNvPr>
          <p:cNvSpPr>
            <a:spLocks noGrp="1"/>
          </p:cNvSpPr>
          <p:nvPr>
            <p:ph type="dt" sz="half" idx="10"/>
          </p:nvPr>
        </p:nvSpPr>
        <p:spPr/>
        <p:txBody>
          <a:bodyPr/>
          <a:lstStyle/>
          <a:p>
            <a:fld id="{40851FAB-777D-4A2E-9785-2EC0DEDDE1D9}" type="datetimeFigureOut">
              <a:rPr lang="en-IN" smtClean="0"/>
              <a:t>23-11-2021</a:t>
            </a:fld>
            <a:endParaRPr lang="en-IN"/>
          </a:p>
        </p:txBody>
      </p:sp>
      <p:sp>
        <p:nvSpPr>
          <p:cNvPr id="6" name="Footer Placeholder 5">
            <a:extLst>
              <a:ext uri="{FF2B5EF4-FFF2-40B4-BE49-F238E27FC236}">
                <a16:creationId xmlns:a16="http://schemas.microsoft.com/office/drawing/2014/main" id="{01AC56B7-E34E-4867-A408-C77CDF075A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C3980BF-DCDD-464E-BB53-31A9E8360283}"/>
              </a:ext>
            </a:extLst>
          </p:cNvPr>
          <p:cNvSpPr>
            <a:spLocks noGrp="1"/>
          </p:cNvSpPr>
          <p:nvPr>
            <p:ph type="sldNum" sz="quarter" idx="12"/>
          </p:nvPr>
        </p:nvSpPr>
        <p:spPr/>
        <p:txBody>
          <a:bodyPr/>
          <a:lstStyle/>
          <a:p>
            <a:fld id="{46DF9D01-459D-4918-8FA5-136661B0EF86}" type="slidenum">
              <a:rPr lang="en-IN" smtClean="0"/>
              <a:t>‹#›</a:t>
            </a:fld>
            <a:endParaRPr lang="en-IN"/>
          </a:p>
        </p:txBody>
      </p:sp>
    </p:spTree>
    <p:extLst>
      <p:ext uri="{BB962C8B-B14F-4D97-AF65-F5344CB8AC3E}">
        <p14:creationId xmlns:p14="http://schemas.microsoft.com/office/powerpoint/2010/main" val="2253723408"/>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8613-DD1E-4F45-9A27-88B32DE131D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A8544A1-535B-44E8-B9F3-C6BA2E4DF3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2F758C2-A406-462C-AFED-B56989D1BA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68523B-ED79-4228-AF75-46E46720CA09}"/>
              </a:ext>
            </a:extLst>
          </p:cNvPr>
          <p:cNvSpPr>
            <a:spLocks noGrp="1"/>
          </p:cNvSpPr>
          <p:nvPr>
            <p:ph type="dt" sz="half" idx="10"/>
          </p:nvPr>
        </p:nvSpPr>
        <p:spPr/>
        <p:txBody>
          <a:bodyPr/>
          <a:lstStyle/>
          <a:p>
            <a:fld id="{40851FAB-777D-4A2E-9785-2EC0DEDDE1D9}" type="datetimeFigureOut">
              <a:rPr lang="en-IN" smtClean="0"/>
              <a:t>23-11-2021</a:t>
            </a:fld>
            <a:endParaRPr lang="en-IN"/>
          </a:p>
        </p:txBody>
      </p:sp>
      <p:sp>
        <p:nvSpPr>
          <p:cNvPr id="6" name="Footer Placeholder 5">
            <a:extLst>
              <a:ext uri="{FF2B5EF4-FFF2-40B4-BE49-F238E27FC236}">
                <a16:creationId xmlns:a16="http://schemas.microsoft.com/office/drawing/2014/main" id="{0FA43CC6-8188-4396-8FC2-6C0652C68E8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24F79A1-4083-460B-92A9-D912E97A7113}"/>
              </a:ext>
            </a:extLst>
          </p:cNvPr>
          <p:cNvSpPr>
            <a:spLocks noGrp="1"/>
          </p:cNvSpPr>
          <p:nvPr>
            <p:ph type="sldNum" sz="quarter" idx="12"/>
          </p:nvPr>
        </p:nvSpPr>
        <p:spPr/>
        <p:txBody>
          <a:bodyPr/>
          <a:lstStyle/>
          <a:p>
            <a:fld id="{46DF9D01-459D-4918-8FA5-136661B0EF86}" type="slidenum">
              <a:rPr lang="en-IN" smtClean="0"/>
              <a:t>‹#›</a:t>
            </a:fld>
            <a:endParaRPr lang="en-IN"/>
          </a:p>
        </p:txBody>
      </p:sp>
    </p:spTree>
    <p:extLst>
      <p:ext uri="{BB962C8B-B14F-4D97-AF65-F5344CB8AC3E}">
        <p14:creationId xmlns:p14="http://schemas.microsoft.com/office/powerpoint/2010/main" val="370744464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7467EE-1090-415B-8BE5-AD734F00A6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D2DC397-CA23-4CCF-A82F-D5FB896368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1DF4D58-3653-42B6-890B-3F43E67D6D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851FAB-777D-4A2E-9785-2EC0DEDDE1D9}" type="datetimeFigureOut">
              <a:rPr lang="en-IN" smtClean="0"/>
              <a:t>23-11-2021</a:t>
            </a:fld>
            <a:endParaRPr lang="en-IN"/>
          </a:p>
        </p:txBody>
      </p:sp>
      <p:sp>
        <p:nvSpPr>
          <p:cNvPr id="5" name="Footer Placeholder 4">
            <a:extLst>
              <a:ext uri="{FF2B5EF4-FFF2-40B4-BE49-F238E27FC236}">
                <a16:creationId xmlns:a16="http://schemas.microsoft.com/office/drawing/2014/main" id="{F748B52E-929C-4395-8767-A292D42B9D6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C7B1D70-EF3A-418F-9D16-98A45AEF4C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DF9D01-459D-4918-8FA5-136661B0EF86}" type="slidenum">
              <a:rPr lang="en-IN" smtClean="0"/>
              <a:t>‹#›</a:t>
            </a:fld>
            <a:endParaRPr lang="en-IN"/>
          </a:p>
        </p:txBody>
      </p:sp>
    </p:spTree>
    <p:extLst>
      <p:ext uri="{BB962C8B-B14F-4D97-AF65-F5344CB8AC3E}">
        <p14:creationId xmlns:p14="http://schemas.microsoft.com/office/powerpoint/2010/main" val="12337821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16.tmp"/></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17.tmp"/></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18.tmp"/></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34.png"/><Relationship Id="rId3" Type="http://schemas.microsoft.com/office/2007/relationships/hdphoto" Target="../media/hdphoto1.wdp"/><Relationship Id="rId7" Type="http://schemas.openxmlformats.org/officeDocument/2006/relationships/image" Target="../media/image33.pn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15.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B88FE5-527A-4529-BEDF-EC8AFBB38978}"/>
              </a:ext>
            </a:extLst>
          </p:cNvPr>
          <p:cNvPicPr>
            <a:picLocks noChangeAspect="1"/>
          </p:cNvPicPr>
          <p:nvPr/>
        </p:nvPicPr>
        <p:blipFill rotWithShape="1">
          <a:blip r:embed="rId2">
            <a:extLst>
              <a:ext uri="{28A0092B-C50C-407E-A947-70E740481C1C}">
                <a14:useLocalDpi xmlns:a14="http://schemas.microsoft.com/office/drawing/2010/main" val="0"/>
              </a:ext>
            </a:extLst>
          </a:blip>
          <a:srcRect r="1547"/>
          <a:stretch/>
        </p:blipFill>
        <p:spPr>
          <a:xfrm>
            <a:off x="5284177" y="1726406"/>
            <a:ext cx="6892115" cy="3405187"/>
          </a:xfrm>
          <a:prstGeom prst="rect">
            <a:avLst/>
          </a:prstGeom>
        </p:spPr>
      </p:pic>
      <p:sp>
        <p:nvSpPr>
          <p:cNvPr id="8" name="Rectangle 7">
            <a:extLst>
              <a:ext uri="{FF2B5EF4-FFF2-40B4-BE49-F238E27FC236}">
                <a16:creationId xmlns:a16="http://schemas.microsoft.com/office/drawing/2014/main" id="{059DFE0E-FEE8-4D08-BEE3-366884E33697}"/>
              </a:ext>
            </a:extLst>
          </p:cNvPr>
          <p:cNvSpPr/>
          <p:nvPr/>
        </p:nvSpPr>
        <p:spPr>
          <a:xfrm>
            <a:off x="0" y="5715438"/>
            <a:ext cx="12192000" cy="1169551"/>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a:extLst>
              <a:ext uri="{FF2B5EF4-FFF2-40B4-BE49-F238E27FC236}">
                <a16:creationId xmlns:a16="http://schemas.microsoft.com/office/drawing/2014/main" id="{BBB2B8FB-9ABB-49E4-9B38-68A4F675384C}"/>
              </a:ext>
            </a:extLst>
          </p:cNvPr>
          <p:cNvPicPr>
            <a:picLocks noChangeAspect="1"/>
          </p:cNvPicPr>
          <p:nvPr/>
        </p:nvPicPr>
        <p:blipFill>
          <a:blip r:embed="rId3"/>
          <a:stretch>
            <a:fillRect/>
          </a:stretch>
        </p:blipFill>
        <p:spPr>
          <a:xfrm>
            <a:off x="0" y="26377"/>
            <a:ext cx="1774090" cy="1664352"/>
          </a:xfrm>
          <a:prstGeom prst="rect">
            <a:avLst/>
          </a:prstGeom>
        </p:spPr>
      </p:pic>
      <p:pic>
        <p:nvPicPr>
          <p:cNvPr id="10" name="Picture 9">
            <a:extLst>
              <a:ext uri="{FF2B5EF4-FFF2-40B4-BE49-F238E27FC236}">
                <a16:creationId xmlns:a16="http://schemas.microsoft.com/office/drawing/2014/main" id="{D3F1BD38-2F02-47ED-B84A-9E74E4845B25}"/>
              </a:ext>
            </a:extLst>
          </p:cNvPr>
          <p:cNvPicPr>
            <a:picLocks noChangeAspect="1"/>
          </p:cNvPicPr>
          <p:nvPr/>
        </p:nvPicPr>
        <p:blipFill>
          <a:blip r:embed="rId4"/>
          <a:stretch>
            <a:fillRect/>
          </a:stretch>
        </p:blipFill>
        <p:spPr>
          <a:xfrm>
            <a:off x="10658548" y="26377"/>
            <a:ext cx="1707028" cy="1664352"/>
          </a:xfrm>
          <a:prstGeom prst="rect">
            <a:avLst/>
          </a:prstGeom>
        </p:spPr>
      </p:pic>
      <p:sp>
        <p:nvSpPr>
          <p:cNvPr id="12" name="TextBox 11">
            <a:extLst>
              <a:ext uri="{FF2B5EF4-FFF2-40B4-BE49-F238E27FC236}">
                <a16:creationId xmlns:a16="http://schemas.microsoft.com/office/drawing/2014/main" id="{BB65E32E-21DA-429C-B4AD-8754D75A85E6}"/>
              </a:ext>
            </a:extLst>
          </p:cNvPr>
          <p:cNvSpPr txBox="1"/>
          <p:nvPr/>
        </p:nvSpPr>
        <p:spPr>
          <a:xfrm>
            <a:off x="290461" y="1726406"/>
            <a:ext cx="5607051" cy="116955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SPHOORTHY</a:t>
            </a:r>
            <a:r>
              <a:rPr kumimoji="0" lang="en-IN" sz="28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IN" sz="2800" b="1" i="0" u="none" strike="noStrike" kern="1200" cap="none" spc="0" normalizeH="0" baseline="0" noProof="0" dirty="0">
                <a:ln>
                  <a:noFill/>
                </a:ln>
                <a:solidFill>
                  <a:prstClr val="black"/>
                </a:solidFill>
                <a:effectLst/>
                <a:uLnTx/>
                <a:uFillTx/>
                <a:latin typeface="Calibri" panose="020F0502020204030204"/>
                <a:ea typeface="+mn-ea"/>
                <a:cs typeface="+mn-cs"/>
              </a:rPr>
              <a:t>ENGINEERING COLLEGE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2400" b="1" i="0" u="none" strike="noStrike" kern="1200" cap="none" spc="0" normalizeH="0" baseline="0" noProof="0" dirty="0" err="1">
                <a:ln>
                  <a:noFill/>
                </a:ln>
                <a:solidFill>
                  <a:prstClr val="black"/>
                </a:solidFill>
                <a:effectLst/>
                <a:uLnTx/>
                <a:uFillTx/>
                <a:latin typeface="Calibri" panose="020F0502020204030204"/>
                <a:ea typeface="+mn-ea"/>
                <a:cs typeface="+mn-cs"/>
              </a:rPr>
              <a:t>Nadergul</a:t>
            </a:r>
            <a:r>
              <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en-IN" sz="2400" b="1" i="0" u="none" strike="noStrike" kern="1200" cap="none" spc="0" normalizeH="0" baseline="0" noProof="0" dirty="0" err="1">
                <a:ln>
                  <a:noFill/>
                </a:ln>
                <a:solidFill>
                  <a:prstClr val="black"/>
                </a:solidFill>
                <a:effectLst/>
                <a:uLnTx/>
                <a:uFillTx/>
                <a:latin typeface="Calibri" panose="020F0502020204030204"/>
                <a:ea typeface="+mn-ea"/>
                <a:cs typeface="+mn-cs"/>
              </a:rPr>
              <a:t>Rangareddy</a:t>
            </a:r>
            <a:endParaRPr kumimoji="0" lang="en-IN"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F164A66E-DF73-460B-A304-C86966F3EDE6}"/>
              </a:ext>
            </a:extLst>
          </p:cNvPr>
          <p:cNvSpPr txBox="1"/>
          <p:nvPr/>
        </p:nvSpPr>
        <p:spPr>
          <a:xfrm>
            <a:off x="354134" y="2937623"/>
            <a:ext cx="4673113"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panose="020F0502020204030204"/>
                <a:ea typeface="+mn-ea"/>
                <a:cs typeface="+mn-cs"/>
              </a:rPr>
              <a:t>N</a:t>
            </a:r>
            <a:r>
              <a:rPr kumimoji="0" lang="en-IN" sz="5400" b="0" i="0" u="none" strike="noStrike" kern="1200" cap="none" spc="0" normalizeH="0" baseline="0" noProof="0" dirty="0">
                <a:ln>
                  <a:noFill/>
                </a:ln>
                <a:solidFill>
                  <a:prstClr val="black"/>
                </a:solidFill>
                <a:effectLst/>
                <a:uLnTx/>
                <a:uFillTx/>
                <a:latin typeface="Calibri" panose="020F0502020204030204"/>
                <a:ea typeface="+mn-ea"/>
                <a:cs typeface="+mn-cs"/>
              </a:rPr>
              <a:t>EWGEN IEDC</a:t>
            </a:r>
          </a:p>
        </p:txBody>
      </p:sp>
      <p:sp>
        <p:nvSpPr>
          <p:cNvPr id="15" name="TextBox 14">
            <a:extLst>
              <a:ext uri="{FF2B5EF4-FFF2-40B4-BE49-F238E27FC236}">
                <a16:creationId xmlns:a16="http://schemas.microsoft.com/office/drawing/2014/main" id="{4E18815C-2E63-4F7B-B0A2-5B041953CEE2}"/>
              </a:ext>
            </a:extLst>
          </p:cNvPr>
          <p:cNvSpPr txBox="1"/>
          <p:nvPr/>
        </p:nvSpPr>
        <p:spPr>
          <a:xfrm>
            <a:off x="400049" y="4340209"/>
            <a:ext cx="4296997" cy="507831"/>
          </a:xfrm>
          <a:prstGeom prst="rect">
            <a:avLst/>
          </a:prstGeom>
          <a:solidFill>
            <a:srgbClr val="F75B2D"/>
          </a:solidFill>
        </p:spPr>
        <p:txBody>
          <a:bodyPr wrap="square" rtlCol="0">
            <a:spAutoFit/>
          </a:bodyPr>
          <a:lstStyle/>
          <a:p>
            <a:r>
              <a:rPr lang="en-IN" sz="2000" b="1" dirty="0"/>
              <a:t>      </a:t>
            </a:r>
            <a:r>
              <a:rPr lang="en-IN" sz="2700" b="1" dirty="0"/>
              <a:t>INTELLIGENT PROCTOR</a:t>
            </a:r>
          </a:p>
        </p:txBody>
      </p:sp>
      <p:pic>
        <p:nvPicPr>
          <p:cNvPr id="3" name="Picture 2">
            <a:extLst>
              <a:ext uri="{FF2B5EF4-FFF2-40B4-BE49-F238E27FC236}">
                <a16:creationId xmlns:a16="http://schemas.microsoft.com/office/drawing/2014/main" id="{A22E2C61-2573-497C-B59E-3D7BB0BAA0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5507" y="6137646"/>
            <a:ext cx="508899" cy="508899"/>
          </a:xfrm>
          <a:prstGeom prst="rect">
            <a:avLst/>
          </a:prstGeom>
        </p:spPr>
      </p:pic>
      <p:pic>
        <p:nvPicPr>
          <p:cNvPr id="4" name="Picture 3">
            <a:extLst>
              <a:ext uri="{FF2B5EF4-FFF2-40B4-BE49-F238E27FC236}">
                <a16:creationId xmlns:a16="http://schemas.microsoft.com/office/drawing/2014/main" id="{17499561-5A8E-49AA-A250-7A7C7479F2DF}"/>
              </a:ext>
            </a:extLst>
          </p:cNvPr>
          <p:cNvPicPr>
            <a:picLocks noChangeAspect="1"/>
          </p:cNvPicPr>
          <p:nvPr/>
        </p:nvPicPr>
        <p:blipFill rotWithShape="1">
          <a:blip r:embed="rId6"/>
          <a:srcRect l="14698" t="12930" r="12693" b="12825"/>
          <a:stretch/>
        </p:blipFill>
        <p:spPr>
          <a:xfrm>
            <a:off x="5238089" y="113537"/>
            <a:ext cx="1318846" cy="1348562"/>
          </a:xfrm>
          <a:prstGeom prst="rect">
            <a:avLst/>
          </a:prstGeom>
        </p:spPr>
      </p:pic>
    </p:spTree>
    <p:extLst>
      <p:ext uri="{BB962C8B-B14F-4D97-AF65-F5344CB8AC3E}">
        <p14:creationId xmlns:p14="http://schemas.microsoft.com/office/powerpoint/2010/main" val="2091065720"/>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pic>
        <p:nvPicPr>
          <p:cNvPr id="5" name="Picture 4">
            <a:extLst>
              <a:ext uri="{FF2B5EF4-FFF2-40B4-BE49-F238E27FC236}">
                <a16:creationId xmlns:a16="http://schemas.microsoft.com/office/drawing/2014/main" id="{5F29594A-CCC3-4409-9375-EFA4EC6B1C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786" y="0"/>
            <a:ext cx="4418427" cy="5910258"/>
          </a:xfrm>
          <a:prstGeom prst="rect">
            <a:avLst/>
          </a:prstGeom>
        </p:spPr>
      </p:pic>
      <p:sp>
        <p:nvSpPr>
          <p:cNvPr id="2" name="Rectangle 1">
            <a:extLst>
              <a:ext uri="{FF2B5EF4-FFF2-40B4-BE49-F238E27FC236}">
                <a16:creationId xmlns:a16="http://schemas.microsoft.com/office/drawing/2014/main" id="{9DDAD991-9A76-4F02-BAB3-116F52B4C7E9}"/>
              </a:ext>
            </a:extLst>
          </p:cNvPr>
          <p:cNvSpPr/>
          <p:nvPr/>
        </p:nvSpPr>
        <p:spPr>
          <a:xfrm>
            <a:off x="0" y="0"/>
            <a:ext cx="2347547" cy="712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u="sng" dirty="0">
                <a:solidFill>
                  <a:schemeClr val="tx1"/>
                </a:solidFill>
              </a:rPr>
              <a:t>Retina </a:t>
            </a:r>
            <a:r>
              <a:rPr lang="en-IN" sz="2000" u="sng" dirty="0">
                <a:solidFill>
                  <a:schemeClr val="tx1"/>
                </a:solidFill>
              </a:rPr>
              <a:t>Detection</a:t>
            </a:r>
            <a:r>
              <a:rPr lang="en-IN" u="sng" dirty="0">
                <a:solidFill>
                  <a:schemeClr val="tx1"/>
                </a:solidFill>
              </a:rPr>
              <a:t> :</a:t>
            </a:r>
          </a:p>
        </p:txBody>
      </p:sp>
    </p:spTree>
    <p:extLst>
      <p:ext uri="{BB962C8B-B14F-4D97-AF65-F5344CB8AC3E}">
        <p14:creationId xmlns:p14="http://schemas.microsoft.com/office/powerpoint/2010/main" val="34108843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pic>
        <p:nvPicPr>
          <p:cNvPr id="5" name="Picture 4">
            <a:extLst>
              <a:ext uri="{FF2B5EF4-FFF2-40B4-BE49-F238E27FC236}">
                <a16:creationId xmlns:a16="http://schemas.microsoft.com/office/drawing/2014/main" id="{A31FC432-8C7E-424D-9F5F-379FA0FC6C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5545" y="383557"/>
            <a:ext cx="4520909" cy="5507289"/>
          </a:xfrm>
          <a:prstGeom prst="rect">
            <a:avLst/>
          </a:prstGeom>
        </p:spPr>
      </p:pic>
      <p:sp>
        <p:nvSpPr>
          <p:cNvPr id="2" name="Rectangle 1">
            <a:extLst>
              <a:ext uri="{FF2B5EF4-FFF2-40B4-BE49-F238E27FC236}">
                <a16:creationId xmlns:a16="http://schemas.microsoft.com/office/drawing/2014/main" id="{05FFA998-1FBB-462C-9A3D-E065FD1EE694}"/>
              </a:ext>
            </a:extLst>
          </p:cNvPr>
          <p:cNvSpPr/>
          <p:nvPr/>
        </p:nvSpPr>
        <p:spPr>
          <a:xfrm>
            <a:off x="-20782" y="219807"/>
            <a:ext cx="2198076" cy="580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u="sng" dirty="0">
                <a:solidFill>
                  <a:schemeClr val="tx1"/>
                </a:solidFill>
              </a:rPr>
              <a:t>Face Detection :</a:t>
            </a:r>
          </a:p>
        </p:txBody>
      </p:sp>
    </p:spTree>
    <p:extLst>
      <p:ext uri="{BB962C8B-B14F-4D97-AF65-F5344CB8AC3E}">
        <p14:creationId xmlns:p14="http://schemas.microsoft.com/office/powerpoint/2010/main" val="208975775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pic>
        <p:nvPicPr>
          <p:cNvPr id="6" name="Picture 5">
            <a:extLst>
              <a:ext uri="{FF2B5EF4-FFF2-40B4-BE49-F238E27FC236}">
                <a16:creationId xmlns:a16="http://schemas.microsoft.com/office/drawing/2014/main" id="{8A0D83AD-47AF-49D3-A407-ED17871825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1165" y="170898"/>
            <a:ext cx="4289670" cy="5635250"/>
          </a:xfrm>
          <a:prstGeom prst="rect">
            <a:avLst/>
          </a:prstGeom>
        </p:spPr>
      </p:pic>
      <p:sp>
        <p:nvSpPr>
          <p:cNvPr id="2" name="Rectangle 1">
            <a:extLst>
              <a:ext uri="{FF2B5EF4-FFF2-40B4-BE49-F238E27FC236}">
                <a16:creationId xmlns:a16="http://schemas.microsoft.com/office/drawing/2014/main" id="{E69FDBAC-4638-4B4A-9058-60E9EA0AB3B0}"/>
              </a:ext>
            </a:extLst>
          </p:cNvPr>
          <p:cNvSpPr/>
          <p:nvPr/>
        </p:nvSpPr>
        <p:spPr>
          <a:xfrm>
            <a:off x="237392" y="261912"/>
            <a:ext cx="2426677" cy="399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u="sng" dirty="0">
                <a:solidFill>
                  <a:schemeClr val="tx1"/>
                </a:solidFill>
              </a:rPr>
              <a:t>Moment detection  :</a:t>
            </a:r>
          </a:p>
        </p:txBody>
      </p:sp>
    </p:spTree>
    <p:extLst>
      <p:ext uri="{BB962C8B-B14F-4D97-AF65-F5344CB8AC3E}">
        <p14:creationId xmlns:p14="http://schemas.microsoft.com/office/powerpoint/2010/main" val="68992801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pic>
        <p:nvPicPr>
          <p:cNvPr id="6" name="Picture 5">
            <a:extLst>
              <a:ext uri="{FF2B5EF4-FFF2-40B4-BE49-F238E27FC236}">
                <a16:creationId xmlns:a16="http://schemas.microsoft.com/office/drawing/2014/main" id="{700CA60F-5BD4-4B1F-9CB3-A5AD1A539BDC}"/>
              </a:ext>
            </a:extLst>
          </p:cNvPr>
          <p:cNvPicPr>
            <a:picLocks noChangeAspect="1"/>
          </p:cNvPicPr>
          <p:nvPr/>
        </p:nvPicPr>
        <p:blipFill>
          <a:blip r:embed="rId4"/>
          <a:stretch>
            <a:fillRect/>
          </a:stretch>
        </p:blipFill>
        <p:spPr>
          <a:xfrm>
            <a:off x="2319906" y="582020"/>
            <a:ext cx="7552188" cy="4491141"/>
          </a:xfrm>
          <a:prstGeom prst="rect">
            <a:avLst/>
          </a:prstGeom>
        </p:spPr>
      </p:pic>
      <p:sp>
        <p:nvSpPr>
          <p:cNvPr id="7" name="Rectangle 6">
            <a:extLst>
              <a:ext uri="{FF2B5EF4-FFF2-40B4-BE49-F238E27FC236}">
                <a16:creationId xmlns:a16="http://schemas.microsoft.com/office/drawing/2014/main" id="{C69FD5A0-3114-4078-B571-58FBC83C5DAD}"/>
              </a:ext>
            </a:extLst>
          </p:cNvPr>
          <p:cNvSpPr/>
          <p:nvPr/>
        </p:nvSpPr>
        <p:spPr>
          <a:xfrm>
            <a:off x="342900" y="149469"/>
            <a:ext cx="2215662" cy="43255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u="sng" dirty="0"/>
              <a:t>Object Detection :</a:t>
            </a:r>
          </a:p>
        </p:txBody>
      </p:sp>
    </p:spTree>
    <p:extLst>
      <p:ext uri="{BB962C8B-B14F-4D97-AF65-F5344CB8AC3E}">
        <p14:creationId xmlns:p14="http://schemas.microsoft.com/office/powerpoint/2010/main" val="1865325418"/>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sp>
        <p:nvSpPr>
          <p:cNvPr id="4" name="Title 3">
            <a:extLst>
              <a:ext uri="{FF2B5EF4-FFF2-40B4-BE49-F238E27FC236}">
                <a16:creationId xmlns:a16="http://schemas.microsoft.com/office/drawing/2014/main" id="{AFE7519C-B708-4B3E-A222-B6DACF0BEA49}"/>
              </a:ext>
            </a:extLst>
          </p:cNvPr>
          <p:cNvSpPr>
            <a:spLocks noGrp="1"/>
          </p:cNvSpPr>
          <p:nvPr>
            <p:ph type="title"/>
          </p:nvPr>
        </p:nvSpPr>
        <p:spPr>
          <a:xfrm>
            <a:off x="115186" y="230315"/>
            <a:ext cx="6795977" cy="846987"/>
          </a:xfrm>
        </p:spPr>
        <p:txBody>
          <a:bodyPr/>
          <a:lstStyle/>
          <a:p>
            <a:r>
              <a:rPr lang="en-US" sz="4400" u="sng" dirty="0"/>
              <a:t>BLOCK</a:t>
            </a:r>
            <a:r>
              <a:rPr lang="en-US" sz="4400" b="1" u="sng" dirty="0"/>
              <a:t> </a:t>
            </a:r>
            <a:r>
              <a:rPr lang="en-US" sz="4400" u="sng" dirty="0"/>
              <a:t>DIAGRAM</a:t>
            </a:r>
            <a:endParaRPr lang="en-IN" dirty="0"/>
          </a:p>
        </p:txBody>
      </p:sp>
      <p:pic>
        <p:nvPicPr>
          <p:cNvPr id="5" name="Picture 4">
            <a:extLst>
              <a:ext uri="{FF2B5EF4-FFF2-40B4-BE49-F238E27FC236}">
                <a16:creationId xmlns:a16="http://schemas.microsoft.com/office/drawing/2014/main" id="{92C80AFA-6290-4CC4-B63C-9D6098770175}"/>
              </a:ext>
            </a:extLst>
          </p:cNvPr>
          <p:cNvPicPr>
            <a:picLocks noChangeAspect="1"/>
          </p:cNvPicPr>
          <p:nvPr/>
        </p:nvPicPr>
        <p:blipFill rotWithShape="1">
          <a:blip r:embed="rId4"/>
          <a:srcRect r="992"/>
          <a:stretch/>
        </p:blipFill>
        <p:spPr>
          <a:xfrm>
            <a:off x="3513174" y="986866"/>
            <a:ext cx="4472829" cy="4667280"/>
          </a:xfrm>
          <a:prstGeom prst="rect">
            <a:avLst/>
          </a:prstGeom>
          <a:ln>
            <a:solidFill>
              <a:schemeClr val="tx1"/>
            </a:solidFill>
          </a:ln>
        </p:spPr>
      </p:pic>
    </p:spTree>
    <p:extLst>
      <p:ext uri="{BB962C8B-B14F-4D97-AF65-F5344CB8AC3E}">
        <p14:creationId xmlns:p14="http://schemas.microsoft.com/office/powerpoint/2010/main" val="109342034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sp>
        <p:nvSpPr>
          <p:cNvPr id="5" name="Title 4">
            <a:extLst>
              <a:ext uri="{FF2B5EF4-FFF2-40B4-BE49-F238E27FC236}">
                <a16:creationId xmlns:a16="http://schemas.microsoft.com/office/drawing/2014/main" id="{EFD7A46C-5D7C-46F4-9CC4-F6661EB668D7}"/>
              </a:ext>
            </a:extLst>
          </p:cNvPr>
          <p:cNvSpPr>
            <a:spLocks noGrp="1"/>
          </p:cNvSpPr>
          <p:nvPr>
            <p:ph type="title"/>
          </p:nvPr>
        </p:nvSpPr>
        <p:spPr>
          <a:xfrm>
            <a:off x="134815" y="391501"/>
            <a:ext cx="10515600" cy="1325563"/>
          </a:xfrm>
        </p:spPr>
        <p:txBody>
          <a:bodyPr>
            <a:normAutofit fontScale="90000"/>
          </a:bodyPr>
          <a:lstStyle/>
          <a:p>
            <a:r>
              <a:rPr lang="en-IN" sz="2800" b="1" u="sng" dirty="0">
                <a:effectLst/>
                <a:latin typeface="Calibri" panose="020F0502020204030204" pitchFamily="34" charset="0"/>
                <a:ea typeface="Calibri" panose="020F0502020204030204" pitchFamily="34" charset="0"/>
                <a:cs typeface="Times New Roman" panose="02020603050405020304" pitchFamily="18" charset="0"/>
              </a:rPr>
              <a:t>INTELLIGENT PROCTOR:</a:t>
            </a:r>
            <a:br>
              <a:rPr lang="en-IN" sz="2800" b="1" u="sng" dirty="0">
                <a:effectLst/>
                <a:latin typeface="Calibri" panose="020F0502020204030204" pitchFamily="34" charset="0"/>
                <a:ea typeface="Calibri" panose="020F0502020204030204" pitchFamily="34" charset="0"/>
                <a:cs typeface="Times New Roman" panose="02020603050405020304" pitchFamily="18" charset="0"/>
              </a:rPr>
            </a:br>
            <a:br>
              <a:rPr lang="en-IN" sz="2800" dirty="0">
                <a:effectLst/>
                <a:latin typeface="Calibri" panose="020F0502020204030204" pitchFamily="34" charset="0"/>
                <a:ea typeface="Calibri" panose="020F0502020204030204" pitchFamily="34" charset="0"/>
                <a:cs typeface="Times New Roman" panose="02020603050405020304" pitchFamily="18" charset="0"/>
              </a:rPr>
            </a:b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The Artificial Intelligence based proctoring makes an automation to prevent malpractice while conducting online examinations</a:t>
            </a:r>
            <a:endParaRPr lang="en-IN" sz="2400" dirty="0"/>
          </a:p>
        </p:txBody>
      </p:sp>
      <p:sp>
        <p:nvSpPr>
          <p:cNvPr id="6" name="Content Placeholder 5">
            <a:extLst>
              <a:ext uri="{FF2B5EF4-FFF2-40B4-BE49-F238E27FC236}">
                <a16:creationId xmlns:a16="http://schemas.microsoft.com/office/drawing/2014/main" id="{02F2996C-1D53-4D37-8B89-80D7D3646F61}"/>
              </a:ext>
            </a:extLst>
          </p:cNvPr>
          <p:cNvSpPr>
            <a:spLocks noGrp="1"/>
          </p:cNvSpPr>
          <p:nvPr>
            <p:ph idx="1"/>
          </p:nvPr>
        </p:nvSpPr>
        <p:spPr>
          <a:xfrm>
            <a:off x="216877" y="1851787"/>
            <a:ext cx="9664241" cy="3821225"/>
          </a:xfrm>
        </p:spPr>
        <p:txBody>
          <a:bodyPr>
            <a:normAutofit/>
          </a:bodyPr>
          <a:lstStyle/>
          <a:p>
            <a:pPr algn="just">
              <a:lnSpc>
                <a:spcPct val="107000"/>
              </a:lnSpc>
              <a:spcAft>
                <a:spcPts val="800"/>
              </a:spcAft>
            </a:pPr>
            <a:r>
              <a:rPr lang="en-IN" sz="1800" u="sng" dirty="0">
                <a:effectLst/>
                <a:latin typeface="Times New Roman" panose="02020603050405020304" pitchFamily="18" charset="0"/>
                <a:ea typeface="Calibri" panose="020F0502020204030204" pitchFamily="34" charset="0"/>
                <a:cs typeface="Times New Roman" panose="02020603050405020304" pitchFamily="18" charset="0"/>
              </a:rPr>
              <a:t>Steps involved in working of the software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eriod"/>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Student authentication</a:t>
            </a:r>
          </a:p>
          <a:p>
            <a:pPr marL="342900" lvl="0" indent="-342900" algn="just">
              <a:lnSpc>
                <a:spcPct val="107000"/>
              </a:lnSpc>
              <a:spcAft>
                <a:spcPts val="800"/>
              </a:spcAft>
              <a:buFont typeface="+mj-lt"/>
              <a:buAutoNum type="arabicPeriod"/>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Application interface</a:t>
            </a:r>
          </a:p>
          <a:p>
            <a:pPr marL="342900" lvl="0" indent="-342900" algn="just">
              <a:lnSpc>
                <a:spcPct val="107000"/>
              </a:lnSpc>
              <a:spcAft>
                <a:spcPts val="800"/>
              </a:spcAft>
              <a:buFont typeface="+mj-lt"/>
              <a:buAutoNum type="arabicPeriod"/>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Moment detection</a:t>
            </a:r>
          </a:p>
          <a:p>
            <a:pPr marL="742950" lvl="1" indent="-285750" algn="just">
              <a:lnSpc>
                <a:spcPct val="107000"/>
              </a:lnSpc>
              <a:spcAft>
                <a:spcPts val="800"/>
              </a:spcAft>
              <a:buFont typeface="Wingdings" panose="05000000000000000000" pitchFamily="2" charset="2"/>
              <a:buChar char="Ø"/>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Retina detection</a:t>
            </a:r>
          </a:p>
          <a:p>
            <a:pPr marL="742950" lvl="1" indent="-285750" algn="just">
              <a:lnSpc>
                <a:spcPct val="107000"/>
              </a:lnSpc>
              <a:spcAft>
                <a:spcPts val="800"/>
              </a:spcAft>
              <a:buFont typeface="Wingdings" panose="05000000000000000000" pitchFamily="2" charset="2"/>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Object detection</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a:lnSpc>
                <a:spcPct val="107000"/>
              </a:lnSpc>
              <a:spcAft>
                <a:spcPts val="800"/>
              </a:spcAft>
              <a:buFont typeface="Wingdings" panose="05000000000000000000" pitchFamily="2" charset="2"/>
              <a:buChar char="Ø"/>
            </a:pPr>
            <a:r>
              <a:rPr lang="en-IN" sz="1800" dirty="0">
                <a:latin typeface="Times New Roman" panose="02020603050405020304" pitchFamily="18" charset="0"/>
                <a:ea typeface="Calibri" panose="020F0502020204030204" pitchFamily="34" charset="0"/>
                <a:cs typeface="Times New Roman" panose="02020603050405020304" pitchFamily="18" charset="0"/>
              </a:rPr>
              <a:t>Audio detection</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8925873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sp>
        <p:nvSpPr>
          <p:cNvPr id="10" name="Title 9">
            <a:extLst>
              <a:ext uri="{FF2B5EF4-FFF2-40B4-BE49-F238E27FC236}">
                <a16:creationId xmlns:a16="http://schemas.microsoft.com/office/drawing/2014/main" id="{A81E5A40-E201-44A9-B4C4-F7574CAB77C7}"/>
              </a:ext>
            </a:extLst>
          </p:cNvPr>
          <p:cNvSpPr>
            <a:spLocks noGrp="1"/>
          </p:cNvSpPr>
          <p:nvPr>
            <p:ph type="title"/>
          </p:nvPr>
        </p:nvSpPr>
        <p:spPr>
          <a:xfrm>
            <a:off x="328246" y="158262"/>
            <a:ext cx="4278923" cy="729762"/>
          </a:xfrm>
        </p:spPr>
        <p:txBody>
          <a:bodyPr>
            <a:normAutofit/>
          </a:bodyPr>
          <a:lstStyle/>
          <a:p>
            <a:r>
              <a:rPr kumimoji="0" lang="en-IN" sz="2800" b="1" i="0" u="sng"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Student Authentication</a:t>
            </a:r>
            <a:endParaRPr lang="en-IN" sz="2800" dirty="0"/>
          </a:p>
        </p:txBody>
      </p:sp>
      <p:sp>
        <p:nvSpPr>
          <p:cNvPr id="14" name="TextBox 13">
            <a:extLst>
              <a:ext uri="{FF2B5EF4-FFF2-40B4-BE49-F238E27FC236}">
                <a16:creationId xmlns:a16="http://schemas.microsoft.com/office/drawing/2014/main" id="{3665B889-7DF5-4E95-A1FF-D9076B39424F}"/>
              </a:ext>
            </a:extLst>
          </p:cNvPr>
          <p:cNvSpPr txBox="1"/>
          <p:nvPr/>
        </p:nvSpPr>
        <p:spPr>
          <a:xfrm>
            <a:off x="328247" y="1012214"/>
            <a:ext cx="5665050" cy="4772910"/>
          </a:xfrm>
          <a:prstGeom prst="rect">
            <a:avLst/>
          </a:prstGeom>
          <a:noFill/>
        </p:spPr>
        <p:txBody>
          <a:bodyPr wrap="square">
            <a:spAutoFit/>
          </a:bodyPr>
          <a:lstStyle/>
          <a:p>
            <a:pPr marL="342900" marR="0" lvl="0" indent="-342900" algn="just" defTabSz="457200" rtl="0" eaLnBrk="1" fontAlgn="auto" latinLnBrk="0" hangingPunct="1">
              <a:lnSpc>
                <a:spcPct val="107000"/>
              </a:lnSpc>
              <a:spcBef>
                <a:spcPts val="0"/>
              </a:spcBef>
              <a:spcAft>
                <a:spcPts val="0"/>
              </a:spcAft>
              <a:buClrTx/>
              <a:buSzTx/>
              <a:buFont typeface="+mj-lt"/>
              <a:buAutoNum type="arabicPeriod"/>
              <a:tabLst/>
              <a:defRPr/>
            </a:pPr>
            <a:r>
              <a:rPr lang="en-IN"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The authentication is done by </a:t>
            </a:r>
            <a:r>
              <a:rPr kumimoji="0" lang="en-IN" sz="26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2-step verification from their contact number, followed by id verification.</a:t>
            </a:r>
          </a:p>
          <a:p>
            <a:pPr marL="342900" marR="0" lvl="0" indent="-342900" algn="just" defTabSz="457200" rtl="0" eaLnBrk="1" fontAlgn="auto" latinLnBrk="0" hangingPunct="1">
              <a:lnSpc>
                <a:spcPct val="107000"/>
              </a:lnSpc>
              <a:spcBef>
                <a:spcPts val="0"/>
              </a:spcBef>
              <a:spcAft>
                <a:spcPts val="0"/>
              </a:spcAft>
              <a:buClrTx/>
              <a:buSzTx/>
              <a:buFont typeface="+mj-lt"/>
              <a:buAutoNum type="arabicPeriod"/>
              <a:tabLst/>
              <a:defRPr/>
            </a:pPr>
            <a:endParaRPr kumimoji="0" lang="en-IN" sz="26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defTabSz="457200" rtl="0" eaLnBrk="1" fontAlgn="auto" latinLnBrk="0" hangingPunct="1">
              <a:lnSpc>
                <a:spcPct val="107000"/>
              </a:lnSpc>
              <a:spcBef>
                <a:spcPts val="0"/>
              </a:spcBef>
              <a:spcAft>
                <a:spcPts val="0"/>
              </a:spcAft>
              <a:buClrTx/>
              <a:buSzTx/>
              <a:buFont typeface="+mj-lt"/>
              <a:buAutoNum type="arabicPeriod"/>
              <a:tabLst/>
              <a:defRPr/>
            </a:pPr>
            <a:r>
              <a:rPr kumimoji="0" lang="en-IN" sz="2600" b="1" i="0" u="sng"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ID Verification</a:t>
            </a:r>
            <a:r>
              <a:rPr kumimoji="0" lang="en-IN" sz="26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p>
          <a:p>
            <a:pPr marL="0" marR="0" lvl="0" indent="0" defTabSz="457200" rtl="0" eaLnBrk="1" fontAlgn="auto" latinLnBrk="0" hangingPunct="1">
              <a:lnSpc>
                <a:spcPct val="107000"/>
              </a:lnSpc>
              <a:spcBef>
                <a:spcPts val="0"/>
              </a:spcBef>
              <a:spcAft>
                <a:spcPts val="0"/>
              </a:spcAft>
              <a:buClrTx/>
              <a:buSzTx/>
              <a:buFontTx/>
              <a:buNone/>
              <a:tabLst/>
              <a:defRPr/>
            </a:pPr>
            <a:r>
              <a:rPr kumimoji="0" lang="en-IN" sz="26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We use facial recognition implementing </a:t>
            </a:r>
          </a:p>
          <a:p>
            <a:pPr marL="0" marR="0" lvl="0" indent="0" defTabSz="457200" rtl="0" eaLnBrk="1" fontAlgn="auto" latinLnBrk="0" hangingPunct="1">
              <a:lnSpc>
                <a:spcPct val="107000"/>
              </a:lnSpc>
              <a:spcBef>
                <a:spcPts val="0"/>
              </a:spcBef>
              <a:spcAft>
                <a:spcPts val="0"/>
              </a:spcAft>
              <a:buClrTx/>
              <a:buSzTx/>
              <a:buFontTx/>
              <a:buNone/>
              <a:tabLst/>
              <a:defRPr/>
            </a:pPr>
            <a:r>
              <a:rPr lang="en-IN"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through neural networks for verifying  their </a:t>
            </a:r>
          </a:p>
          <a:p>
            <a:pPr marL="0" marR="0" lvl="0" indent="0" defTabSz="457200" rtl="0" eaLnBrk="1" fontAlgn="auto" latinLnBrk="0" hangingPunct="1">
              <a:lnSpc>
                <a:spcPct val="107000"/>
              </a:lnSpc>
              <a:spcBef>
                <a:spcPts val="0"/>
              </a:spcBef>
              <a:spcAft>
                <a:spcPts val="0"/>
              </a:spcAft>
              <a:buClrTx/>
              <a:buSzTx/>
              <a:buFontTx/>
              <a:buNone/>
              <a:tabLst/>
              <a:defRPr/>
            </a:pPr>
            <a:r>
              <a:rPr kumimoji="0" lang="en-IN" sz="26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lang="en-IN" sz="26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i</a:t>
            </a:r>
            <a:r>
              <a:rPr kumimoji="0" lang="en-IN" sz="26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dentification </a:t>
            </a:r>
          </a:p>
          <a:p>
            <a:pPr marL="0" marR="0" lvl="0" indent="0" defTabSz="457200" rtl="0" eaLnBrk="1" fontAlgn="auto" latinLnBrk="0" hangingPunct="1">
              <a:lnSpc>
                <a:spcPct val="107000"/>
              </a:lnSpc>
              <a:spcBef>
                <a:spcPts val="0"/>
              </a:spcBef>
              <a:spcAft>
                <a:spcPts val="0"/>
              </a:spcAft>
              <a:buClrTx/>
              <a:buSzTx/>
              <a:buFontTx/>
              <a:buNone/>
              <a:tabLst/>
              <a:defRPr/>
            </a:pPr>
            <a:r>
              <a:rPr lang="en-IN" sz="26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kumimoji="0" lang="en-IN" sz="26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IN" sz="1800" b="0"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IN" sz="14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714E1B3-41C3-42EA-97F2-B350C991F20C}"/>
              </a:ext>
            </a:extLst>
          </p:cNvPr>
          <p:cNvPicPr>
            <a:picLocks noChangeAspect="1"/>
          </p:cNvPicPr>
          <p:nvPr/>
        </p:nvPicPr>
        <p:blipFill rotWithShape="1">
          <a:blip r:embed="rId4"/>
          <a:srcRect r="2357" b="7911"/>
          <a:stretch/>
        </p:blipFill>
        <p:spPr>
          <a:xfrm>
            <a:off x="6591474" y="3398669"/>
            <a:ext cx="5084863" cy="2355575"/>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521BA1A7-AECA-4379-8F45-6355CCB26FDC}"/>
              </a:ext>
            </a:extLst>
          </p:cNvPr>
          <p:cNvPicPr>
            <a:picLocks noChangeAspect="1"/>
          </p:cNvPicPr>
          <p:nvPr/>
        </p:nvPicPr>
        <p:blipFill rotWithShape="1">
          <a:blip r:embed="rId5">
            <a:extLst>
              <a:ext uri="{28A0092B-C50C-407E-A947-70E740481C1C}">
                <a14:useLocalDpi xmlns:a14="http://schemas.microsoft.com/office/drawing/2010/main" val="0"/>
              </a:ext>
            </a:extLst>
          </a:blip>
          <a:srcRect b="4259"/>
          <a:stretch/>
        </p:blipFill>
        <p:spPr>
          <a:xfrm>
            <a:off x="6591473" y="57303"/>
            <a:ext cx="5386119" cy="2900647"/>
          </a:xfrm>
          <a:prstGeom prst="rect">
            <a:avLst/>
          </a:prstGeom>
        </p:spPr>
      </p:pic>
    </p:spTree>
    <p:extLst>
      <p:ext uri="{BB962C8B-B14F-4D97-AF65-F5344CB8AC3E}">
        <p14:creationId xmlns:p14="http://schemas.microsoft.com/office/powerpoint/2010/main" val="180230348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sp>
        <p:nvSpPr>
          <p:cNvPr id="4" name="Title 3">
            <a:extLst>
              <a:ext uri="{FF2B5EF4-FFF2-40B4-BE49-F238E27FC236}">
                <a16:creationId xmlns:a16="http://schemas.microsoft.com/office/drawing/2014/main" id="{AFE7519C-B708-4B3E-A222-B6DACF0BEA49}"/>
              </a:ext>
            </a:extLst>
          </p:cNvPr>
          <p:cNvSpPr>
            <a:spLocks noGrp="1"/>
          </p:cNvSpPr>
          <p:nvPr>
            <p:ph type="title"/>
          </p:nvPr>
        </p:nvSpPr>
        <p:spPr>
          <a:xfrm>
            <a:off x="500269" y="375064"/>
            <a:ext cx="3972340" cy="712177"/>
          </a:xfrm>
        </p:spPr>
        <p:txBody>
          <a:bodyPr>
            <a:normAutofit/>
          </a:bodyPr>
          <a:lstStyle/>
          <a:p>
            <a:r>
              <a:rPr lang="en-IN" sz="2400" b="1" u="sng" dirty="0">
                <a:latin typeface="Times New Roman" panose="02020603050405020304" pitchFamily="18" charset="0"/>
                <a:cs typeface="Times New Roman" panose="02020603050405020304" pitchFamily="18" charset="0"/>
              </a:rPr>
              <a:t>USER INTERFACE</a:t>
            </a:r>
          </a:p>
        </p:txBody>
      </p:sp>
      <p:pic>
        <p:nvPicPr>
          <p:cNvPr id="5" name="Picture 4" descr="Graphical user interface, application&#10;&#10;Description automatically generated">
            <a:extLst>
              <a:ext uri="{FF2B5EF4-FFF2-40B4-BE49-F238E27FC236}">
                <a16:creationId xmlns:a16="http://schemas.microsoft.com/office/drawing/2014/main" id="{8194DA7B-8B38-4CDF-8D56-E521B59AB8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0043" y="1087241"/>
            <a:ext cx="7851913" cy="4416701"/>
          </a:xfrm>
          <a:prstGeom prst="rect">
            <a:avLst/>
          </a:prstGeom>
        </p:spPr>
      </p:pic>
    </p:spTree>
    <p:extLst>
      <p:ext uri="{BB962C8B-B14F-4D97-AF65-F5344CB8AC3E}">
        <p14:creationId xmlns:p14="http://schemas.microsoft.com/office/powerpoint/2010/main" val="492162445"/>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sp>
        <p:nvSpPr>
          <p:cNvPr id="4" name="Title 3">
            <a:extLst>
              <a:ext uri="{FF2B5EF4-FFF2-40B4-BE49-F238E27FC236}">
                <a16:creationId xmlns:a16="http://schemas.microsoft.com/office/drawing/2014/main" id="{AFE7519C-B708-4B3E-A222-B6DACF0BEA49}"/>
              </a:ext>
            </a:extLst>
          </p:cNvPr>
          <p:cNvSpPr>
            <a:spLocks noGrp="1"/>
          </p:cNvSpPr>
          <p:nvPr>
            <p:ph type="title"/>
          </p:nvPr>
        </p:nvSpPr>
        <p:spPr>
          <a:xfrm>
            <a:off x="231531" y="0"/>
            <a:ext cx="3408485" cy="1132132"/>
          </a:xfrm>
        </p:spPr>
        <p:txBody>
          <a:bodyPr>
            <a:normAutofit/>
          </a:bodyPr>
          <a:lstStyle/>
          <a:p>
            <a:r>
              <a:rPr lang="en-IN" sz="2800" b="1" u="sng" dirty="0">
                <a:effectLst/>
                <a:latin typeface="Times New Roman" panose="02020603050405020304" pitchFamily="18" charset="0"/>
                <a:ea typeface="Calibri" panose="020F0502020204030204" pitchFamily="34" charset="0"/>
                <a:cs typeface="Times New Roman" panose="02020603050405020304" pitchFamily="18" charset="0"/>
              </a:rPr>
              <a:t>Moment Detection</a:t>
            </a:r>
            <a:endParaRPr lang="en-IN" sz="2800" dirty="0"/>
          </a:p>
        </p:txBody>
      </p:sp>
      <p:sp>
        <p:nvSpPr>
          <p:cNvPr id="10" name="TextBox 9">
            <a:extLst>
              <a:ext uri="{FF2B5EF4-FFF2-40B4-BE49-F238E27FC236}">
                <a16:creationId xmlns:a16="http://schemas.microsoft.com/office/drawing/2014/main" id="{F94E3E66-292B-408F-93A6-EC859CE5916E}"/>
              </a:ext>
            </a:extLst>
          </p:cNvPr>
          <p:cNvSpPr txBox="1"/>
          <p:nvPr/>
        </p:nvSpPr>
        <p:spPr>
          <a:xfrm>
            <a:off x="231531" y="868138"/>
            <a:ext cx="6552041" cy="5277685"/>
          </a:xfrm>
          <a:prstGeom prst="rect">
            <a:avLst/>
          </a:prstGeom>
          <a:noFill/>
        </p:spPr>
        <p:txBody>
          <a:bodyPr wrap="square">
            <a:spAutoFit/>
          </a:bodyPr>
          <a:lstStyle/>
          <a:p>
            <a:pPr marL="146050" indent="0" algn="just">
              <a:lnSpc>
                <a:spcPct val="150000"/>
              </a:lnSpc>
              <a:spcAft>
                <a:spcPts val="800"/>
              </a:spcAft>
              <a:buNone/>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When the exam starts,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Initially audio, moment detection software</a:t>
            </a:r>
          </a:p>
          <a:p>
            <a:pPr marL="342900" lvl="0" indent="-342900" algn="just">
              <a:lnSpc>
                <a:spcPct val="150000"/>
              </a:lnSpc>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will be running in backend.</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If there is any moment in the frame </a:t>
            </a: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i.e</a:t>
            </a:r>
            <a:endParaRPr lang="en-IN" sz="24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more than threshold (60%) then</a:t>
            </a:r>
            <a:endParaRPr lang="en-IN" sz="2400" dirty="0">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50000"/>
              </a:lnSpc>
              <a:buFont typeface="Wingdings" panose="05000000000000000000" pitchFamily="2" charset="2"/>
              <a:buChar char="Ø"/>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Retina detection </a:t>
            </a:r>
          </a:p>
          <a:p>
            <a:pPr marL="285750" indent="-285750" algn="just">
              <a:lnSpc>
                <a:spcPct val="150000"/>
              </a:lnSpc>
              <a:buFont typeface="Wingdings" panose="05000000000000000000" pitchFamily="2" charset="2"/>
              <a:buChar char="Ø"/>
            </a:pPr>
            <a:r>
              <a:rPr lang="en-IN" sz="2400" b="1" dirty="0">
                <a:latin typeface="Times New Roman" panose="02020603050405020304" pitchFamily="18" charset="0"/>
                <a:ea typeface="Calibri" panose="020F0502020204030204" pitchFamily="34" charset="0"/>
                <a:cs typeface="Times New Roman" panose="02020603050405020304" pitchFamily="18" charset="0"/>
              </a:rPr>
              <a:t>O</a:t>
            </a: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bject detection </a:t>
            </a:r>
          </a:p>
          <a:p>
            <a:pPr marL="0" lvl="0" indent="0" algn="just">
              <a:lnSpc>
                <a:spcPct val="150000"/>
              </a:lnSpc>
              <a:buNone/>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will start working and prompting a warning </a:t>
            </a:r>
          </a:p>
          <a:p>
            <a:pPr marL="0" lvl="0" indent="0" algn="just">
              <a:lnSpc>
                <a:spcPct val="150000"/>
              </a:lnSpc>
              <a:buNone/>
            </a:pP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“YOU ARE UNDER SURVEILLANCE”</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descr="Graphical user interface, application&#10;&#10;Description automatically generated">
            <a:extLst>
              <a:ext uri="{FF2B5EF4-FFF2-40B4-BE49-F238E27FC236}">
                <a16:creationId xmlns:a16="http://schemas.microsoft.com/office/drawing/2014/main" id="{51473465-6333-404B-8AC5-061752D853F6}"/>
              </a:ext>
            </a:extLst>
          </p:cNvPr>
          <p:cNvPicPr>
            <a:picLocks noChangeAspect="1"/>
          </p:cNvPicPr>
          <p:nvPr/>
        </p:nvPicPr>
        <p:blipFill rotWithShape="1">
          <a:blip r:embed="rId4">
            <a:extLst>
              <a:ext uri="{28A0092B-C50C-407E-A947-70E740481C1C}">
                <a14:useLocalDpi xmlns:a14="http://schemas.microsoft.com/office/drawing/2010/main" val="0"/>
              </a:ext>
            </a:extLst>
          </a:blip>
          <a:srcRect l="16902" b="13043"/>
          <a:stretch/>
        </p:blipFill>
        <p:spPr>
          <a:xfrm>
            <a:off x="5963479" y="155961"/>
            <a:ext cx="6095658" cy="3193526"/>
          </a:xfrm>
          <a:prstGeom prst="rect">
            <a:avLst/>
          </a:prstGeom>
        </p:spPr>
      </p:pic>
      <p:pic>
        <p:nvPicPr>
          <p:cNvPr id="7" name="Picture 6" descr="Graphical user interface, application&#10;&#10;Description automatically generated">
            <a:extLst>
              <a:ext uri="{FF2B5EF4-FFF2-40B4-BE49-F238E27FC236}">
                <a16:creationId xmlns:a16="http://schemas.microsoft.com/office/drawing/2014/main" id="{02A35D4E-EE9B-4DFC-9C10-F13D5ED07248}"/>
              </a:ext>
            </a:extLst>
          </p:cNvPr>
          <p:cNvPicPr>
            <a:picLocks noChangeAspect="1"/>
          </p:cNvPicPr>
          <p:nvPr/>
        </p:nvPicPr>
        <p:blipFill rotWithShape="1">
          <a:blip r:embed="rId5">
            <a:extLst>
              <a:ext uri="{28A0092B-C50C-407E-A947-70E740481C1C}">
                <a14:useLocalDpi xmlns:a14="http://schemas.microsoft.com/office/drawing/2010/main" val="0"/>
              </a:ext>
            </a:extLst>
          </a:blip>
          <a:srcRect l="57883" t="23588" b="20733"/>
          <a:stretch/>
        </p:blipFill>
        <p:spPr>
          <a:xfrm>
            <a:off x="9372600" y="3508513"/>
            <a:ext cx="2686537" cy="1997765"/>
          </a:xfrm>
          <a:prstGeom prst="rect">
            <a:avLst/>
          </a:prstGeom>
        </p:spPr>
      </p:pic>
      <p:pic>
        <p:nvPicPr>
          <p:cNvPr id="9" name="Picture 8">
            <a:extLst>
              <a:ext uri="{FF2B5EF4-FFF2-40B4-BE49-F238E27FC236}">
                <a16:creationId xmlns:a16="http://schemas.microsoft.com/office/drawing/2014/main" id="{915864FA-45BD-4502-9DAB-89B16C60061F}"/>
              </a:ext>
            </a:extLst>
          </p:cNvPr>
          <p:cNvPicPr>
            <a:picLocks noChangeAspect="1"/>
          </p:cNvPicPr>
          <p:nvPr/>
        </p:nvPicPr>
        <p:blipFill rotWithShape="1">
          <a:blip r:embed="rId6"/>
          <a:srcRect l="50000" t="26710" b="9797"/>
          <a:stretch/>
        </p:blipFill>
        <p:spPr>
          <a:xfrm>
            <a:off x="6185453" y="3506980"/>
            <a:ext cx="3048264" cy="1997765"/>
          </a:xfrm>
          <a:prstGeom prst="rect">
            <a:avLst/>
          </a:prstGeom>
        </p:spPr>
      </p:pic>
    </p:spTree>
    <p:extLst>
      <p:ext uri="{BB962C8B-B14F-4D97-AF65-F5344CB8AC3E}">
        <p14:creationId xmlns:p14="http://schemas.microsoft.com/office/powerpoint/2010/main" val="363289143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sp>
        <p:nvSpPr>
          <p:cNvPr id="5" name="TextBox 4">
            <a:extLst>
              <a:ext uri="{FF2B5EF4-FFF2-40B4-BE49-F238E27FC236}">
                <a16:creationId xmlns:a16="http://schemas.microsoft.com/office/drawing/2014/main" id="{72672E24-C56B-422C-B322-D73F7D19CF79}"/>
              </a:ext>
            </a:extLst>
          </p:cNvPr>
          <p:cNvSpPr txBox="1"/>
          <p:nvPr/>
        </p:nvSpPr>
        <p:spPr>
          <a:xfrm>
            <a:off x="298940" y="246126"/>
            <a:ext cx="3305907" cy="861774"/>
          </a:xfrm>
          <a:prstGeom prst="rect">
            <a:avLst/>
          </a:prstGeom>
          <a:noFill/>
        </p:spPr>
        <p:txBody>
          <a:bodyPr wrap="square">
            <a:spAutoFit/>
          </a:bodyPr>
          <a:lstStyle/>
          <a:p>
            <a:r>
              <a:rPr kumimoji="0" lang="en-IN" sz="3200" b="1" i="0" u="sng" strike="noStrike" kern="1200" cap="none" spc="0" normalizeH="0" baseline="0" noProof="0" dirty="0">
                <a:ln>
                  <a:noFill/>
                </a:ln>
                <a:effectLst/>
                <a:uLnTx/>
                <a:uFillTx/>
                <a:latin typeface="Times New Roman" panose="02020603050405020304" pitchFamily="18" charset="0"/>
                <a:ea typeface="Calibri" panose="020F0502020204030204" pitchFamily="34" charset="0"/>
                <a:cs typeface="Times New Roman" panose="02020603050405020304" pitchFamily="18" charset="0"/>
              </a:rPr>
              <a:t>Retina detection</a:t>
            </a:r>
            <a:br>
              <a:rPr kumimoji="0" lang="en-IN" sz="1800" b="0" i="0" u="none" strike="noStrike" kern="1200" cap="none" spc="0" normalizeH="0" baseline="0" noProof="0" dirty="0">
                <a:ln>
                  <a:noFill/>
                </a:ln>
                <a:solidFill>
                  <a:srgbClr val="44546A"/>
                </a:solidFill>
                <a:effectLst/>
                <a:uLnTx/>
                <a:uFillTx/>
                <a:latin typeface="Calibri" panose="020F0502020204030204" pitchFamily="34" charset="0"/>
                <a:ea typeface="Calibri" panose="020F0502020204030204" pitchFamily="34" charset="0"/>
                <a:cs typeface="Times New Roman" panose="02020603050405020304" pitchFamily="18" charset="0"/>
              </a:rPr>
            </a:br>
            <a:endParaRPr lang="en-IN" dirty="0"/>
          </a:p>
        </p:txBody>
      </p:sp>
      <p:sp>
        <p:nvSpPr>
          <p:cNvPr id="9" name="TextBox 8">
            <a:extLst>
              <a:ext uri="{FF2B5EF4-FFF2-40B4-BE49-F238E27FC236}">
                <a16:creationId xmlns:a16="http://schemas.microsoft.com/office/drawing/2014/main" id="{E307F413-9655-4BD7-80C6-C19FE48B7CEB}"/>
              </a:ext>
            </a:extLst>
          </p:cNvPr>
          <p:cNvSpPr txBox="1"/>
          <p:nvPr/>
        </p:nvSpPr>
        <p:spPr>
          <a:xfrm>
            <a:off x="298942" y="1248507"/>
            <a:ext cx="4634566" cy="4247317"/>
          </a:xfrm>
          <a:prstGeom prst="rect">
            <a:avLst/>
          </a:prstGeom>
          <a:noFill/>
        </p:spPr>
        <p:txBody>
          <a:bodyPr wrap="square">
            <a:spAutoFit/>
          </a:bodyPr>
          <a:lstStyle/>
          <a:p>
            <a:pPr algn="just">
              <a:buFont typeface="Arial" panose="020B0604020202020204" pitchFamily="34" charset="0"/>
              <a:buChar char="•"/>
            </a:pPr>
            <a:r>
              <a:rPr lang="en-IN" sz="2600" dirty="0">
                <a:effectLst/>
                <a:latin typeface="Times New Roman" panose="02020603050405020304" pitchFamily="18" charset="0"/>
                <a:ea typeface="Calibri" panose="020F0502020204030204" pitchFamily="34" charset="0"/>
                <a:cs typeface="Times New Roman" panose="02020603050405020304" pitchFamily="18" charset="0"/>
              </a:rPr>
              <a:t>The retina detection will start identifying any unusual movements in the eyes </a:t>
            </a:r>
            <a:r>
              <a:rPr lang="en-IN" sz="2600" dirty="0" err="1">
                <a:latin typeface="Times New Roman" panose="02020603050405020304" pitchFamily="18" charset="0"/>
                <a:ea typeface="Calibri" panose="020F0502020204030204" pitchFamily="34" charset="0"/>
                <a:cs typeface="Times New Roman" panose="02020603050405020304" pitchFamily="18" charset="0"/>
              </a:rPr>
              <a:t>i.</a:t>
            </a:r>
            <a:r>
              <a:rPr lang="en-IN" sz="2600" dirty="0" err="1">
                <a:effectLst/>
                <a:latin typeface="Times New Roman" panose="02020603050405020304" pitchFamily="18" charset="0"/>
                <a:ea typeface="Calibri" panose="020F0502020204030204" pitchFamily="34" charset="0"/>
                <a:cs typeface="Times New Roman" panose="02020603050405020304" pitchFamily="18" charset="0"/>
              </a:rPr>
              <a:t>e</a:t>
            </a:r>
            <a:r>
              <a:rPr lang="en-IN" sz="2600" dirty="0">
                <a:effectLst/>
                <a:latin typeface="Times New Roman" panose="02020603050405020304" pitchFamily="18" charset="0"/>
                <a:ea typeface="Calibri" panose="020F0502020204030204" pitchFamily="34" charset="0"/>
                <a:cs typeface="Times New Roman" panose="02020603050405020304" pitchFamily="18" charset="0"/>
              </a:rPr>
              <a:t> looking outside the screen(frame) to perform malpractice</a:t>
            </a:r>
            <a:r>
              <a:rPr lang="en-IN" dirty="0">
                <a:effectLst/>
                <a:latin typeface="Times New Roman" panose="02020603050405020304" pitchFamily="18" charset="0"/>
                <a:ea typeface="Calibri" panose="020F0502020204030204" pitchFamily="34" charset="0"/>
                <a:cs typeface="Times New Roman" panose="02020603050405020304" pitchFamily="18" charset="0"/>
              </a:rPr>
              <a:t>.</a:t>
            </a:r>
          </a:p>
          <a:p>
            <a:pPr algn="just">
              <a:buFont typeface="Arial" panose="020B0604020202020204" pitchFamily="34" charset="0"/>
              <a:buChar char="•"/>
            </a:pPr>
            <a:endParaRPr lang="en-IN" dirty="0">
              <a:latin typeface="Times New Roman" panose="02020603050405020304" pitchFamily="18" charset="0"/>
              <a:ea typeface="Calibri" panose="020F0502020204030204" pitchFamily="34" charset="0"/>
              <a:cs typeface="Times New Roman" panose="02020603050405020304" pitchFamily="18" charset="0"/>
            </a:endParaRPr>
          </a:p>
          <a:p>
            <a:pPr algn="just">
              <a:buFont typeface="Arial" panose="020B0604020202020204" pitchFamily="34" charset="0"/>
              <a:buChar char="•"/>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buFont typeface="Arial" panose="020B0604020202020204" pitchFamily="34" charset="0"/>
              <a:buChar char="•"/>
            </a:pPr>
            <a:r>
              <a:rPr lang="en-IN" sz="2600" dirty="0">
                <a:effectLst/>
                <a:latin typeface="Times New Roman" panose="02020603050405020304" pitchFamily="18" charset="0"/>
                <a:ea typeface="Calibri" panose="020F0502020204030204" pitchFamily="34" charset="0"/>
              </a:rPr>
              <a:t>The  screenshot demonstrates the practical implementation of artificially intelligent moment detector</a:t>
            </a:r>
            <a:endParaRPr lang="en-IN" sz="2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CA4395FD-992E-4AFF-838D-C608D8728851}"/>
              </a:ext>
            </a:extLst>
          </p:cNvPr>
          <p:cNvPicPr>
            <a:picLocks noChangeAspect="1"/>
          </p:cNvPicPr>
          <p:nvPr/>
        </p:nvPicPr>
        <p:blipFill rotWithShape="1">
          <a:blip r:embed="rId4"/>
          <a:srcRect b="4379"/>
          <a:stretch/>
        </p:blipFill>
        <p:spPr>
          <a:xfrm>
            <a:off x="5223582" y="1659688"/>
            <a:ext cx="6669476" cy="4161135"/>
          </a:xfrm>
          <a:prstGeom prst="rect">
            <a:avLst/>
          </a:prstGeom>
        </p:spPr>
      </p:pic>
    </p:spTree>
    <p:extLst>
      <p:ext uri="{BB962C8B-B14F-4D97-AF65-F5344CB8AC3E}">
        <p14:creationId xmlns:p14="http://schemas.microsoft.com/office/powerpoint/2010/main" val="110723775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sp>
        <p:nvSpPr>
          <p:cNvPr id="5" name="Title 4">
            <a:extLst>
              <a:ext uri="{FF2B5EF4-FFF2-40B4-BE49-F238E27FC236}">
                <a16:creationId xmlns:a16="http://schemas.microsoft.com/office/drawing/2014/main" id="{D96A3282-5923-46EE-863D-9E3009145436}"/>
              </a:ext>
            </a:extLst>
          </p:cNvPr>
          <p:cNvSpPr>
            <a:spLocks noGrp="1"/>
          </p:cNvSpPr>
          <p:nvPr>
            <p:ph type="title"/>
          </p:nvPr>
        </p:nvSpPr>
        <p:spPr>
          <a:xfrm>
            <a:off x="161193" y="178412"/>
            <a:ext cx="2010507" cy="384296"/>
          </a:xfrm>
        </p:spPr>
        <p:txBody>
          <a:bodyPr>
            <a:noAutofit/>
          </a:bodyPr>
          <a:lstStyle/>
          <a:p>
            <a:r>
              <a:rPr lang="en-IN" sz="2400" b="1" u="sng" dirty="0">
                <a:latin typeface="Arial" panose="020B0604020202020204" pitchFamily="34" charset="0"/>
                <a:cs typeface="Arial" panose="020B0604020202020204" pitchFamily="34" charset="0"/>
              </a:rPr>
              <a:t>Introduction</a:t>
            </a:r>
          </a:p>
        </p:txBody>
      </p:sp>
      <p:sp>
        <p:nvSpPr>
          <p:cNvPr id="9" name="Rectangle 8">
            <a:extLst>
              <a:ext uri="{FF2B5EF4-FFF2-40B4-BE49-F238E27FC236}">
                <a16:creationId xmlns:a16="http://schemas.microsoft.com/office/drawing/2014/main" id="{E5B1CAC1-9FCD-4D2F-80E4-3E11EDC6B696}"/>
              </a:ext>
            </a:extLst>
          </p:cNvPr>
          <p:cNvSpPr/>
          <p:nvPr/>
        </p:nvSpPr>
        <p:spPr>
          <a:xfrm>
            <a:off x="325467" y="1266092"/>
            <a:ext cx="11350870" cy="1433146"/>
          </a:xfrm>
          <a:prstGeom prst="rect">
            <a:avLst/>
          </a:prstGeom>
          <a:solidFill>
            <a:schemeClr val="bg1"/>
          </a:solidFill>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just"/>
            <a:r>
              <a:rPr lang="en-US" sz="1400" dirty="0">
                <a:effectLst/>
                <a:latin typeface="Arial MT"/>
                <a:ea typeface="Calibri" panose="020F0502020204030204" pitchFamily="34" charset="0"/>
                <a:cs typeface="Times New Roman" panose="02020603050405020304" pitchFamily="18" charset="0"/>
              </a:rPr>
              <a:t>The World had faced a pandemic in 2019. Covid-19 forced everyone to stay at home. Due to which all the examinations which were supposed to be held were either stopped or postponed due to the fear of the virus spreading from candidate to candidate who would be taking the exams physically. So, online exams came into practice and many exams which were very important to be held in the right time of the year for the progressive advancement of the candidate were held in online mode. Which in turn were both helpful for the candidate as well as the organizations as the student could take the exams from the comfort of their home in a safe environment without the fear of getting infected by the virus.</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dirty="0">
                <a:effectLst/>
                <a:latin typeface="Arial MT"/>
                <a:ea typeface="Calibri" panose="020F0502020204030204" pitchFamily="34" charset="0"/>
                <a:cs typeface="Times New Roman" panose="02020603050405020304" pitchFamily="18" charset="0"/>
              </a:rPr>
              <a:t>Which indeed is very wrong and does not do justice to the students taking their exam genuinely. And the students cannot even be judged on their skill as they might have cheated in their exams.</a:t>
            </a:r>
            <a:endParaRPr lang="en-IN" sz="1400" dirty="0">
              <a:effectLst/>
              <a:latin typeface="Arial MT"/>
              <a:ea typeface="Calibri" panose="020F0502020204030204" pitchFamily="34" charset="0"/>
              <a:cs typeface="Times New Roman" panose="02020603050405020304" pitchFamily="18" charset="0"/>
            </a:endParaRPr>
          </a:p>
          <a:p>
            <a:pPr algn="just"/>
            <a:endParaRPr lang="en-IN" sz="1400" dirty="0">
              <a:effectLst/>
              <a:latin typeface="Arial MT"/>
              <a:ea typeface="Calibri" panose="020F0502020204030204" pitchFamily="34" charset="0"/>
              <a:cs typeface="Times New Roman" panose="02020603050405020304" pitchFamily="18" charset="0"/>
            </a:endParaRPr>
          </a:p>
          <a:p>
            <a:pPr algn="ctr"/>
            <a:endParaRPr lang="en-IN" dirty="0"/>
          </a:p>
        </p:txBody>
      </p:sp>
      <p:sp>
        <p:nvSpPr>
          <p:cNvPr id="14" name="Rectangle 13">
            <a:extLst>
              <a:ext uri="{FF2B5EF4-FFF2-40B4-BE49-F238E27FC236}">
                <a16:creationId xmlns:a16="http://schemas.microsoft.com/office/drawing/2014/main" id="{C3E4A41D-6CFF-4183-9304-42591AA75857}"/>
              </a:ext>
            </a:extLst>
          </p:cNvPr>
          <p:cNvSpPr/>
          <p:nvPr/>
        </p:nvSpPr>
        <p:spPr>
          <a:xfrm>
            <a:off x="325467" y="2562959"/>
            <a:ext cx="11350870" cy="1050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400" dirty="0">
                <a:solidFill>
                  <a:schemeClr val="tx1"/>
                </a:solidFill>
                <a:effectLst/>
                <a:latin typeface="Arial MT"/>
                <a:ea typeface="Calibri" panose="020F0502020204030204" pitchFamily="34" charset="0"/>
                <a:cs typeface="Times New Roman" panose="02020603050405020304" pitchFamily="18" charset="0"/>
              </a:rPr>
              <a:t>So, we came up with a solution of an “Intelligent Proctor” which automatically monitors the </a:t>
            </a:r>
            <a:r>
              <a:rPr lang="en-US" sz="1400" dirty="0">
                <a:solidFill>
                  <a:schemeClr val="tx1"/>
                </a:solidFill>
                <a:latin typeface="Arial MT"/>
                <a:ea typeface="Calibri" panose="020F0502020204030204" pitchFamily="34" charset="0"/>
                <a:cs typeface="Times New Roman" panose="02020603050405020304" pitchFamily="18" charset="0"/>
              </a:rPr>
              <a:t>candidate</a:t>
            </a:r>
            <a:r>
              <a:rPr lang="en-US" sz="1400" dirty="0">
                <a:solidFill>
                  <a:schemeClr val="tx1"/>
                </a:solidFill>
                <a:effectLst/>
                <a:latin typeface="Arial MT"/>
                <a:ea typeface="Calibri" panose="020F0502020204030204" pitchFamily="34" charset="0"/>
                <a:cs typeface="Times New Roman" panose="02020603050405020304" pitchFamily="18" charset="0"/>
              </a:rPr>
              <a:t>’s exam throughout, without the need of an actual human proctor and detects any instances of mal-practices such as the student looking away from the screen, the student using a mobile phone or any other gadget, appearance of any other person other than the student in the room, any other person helping the student by telling him the answers without appearing in the web cam etc., </a:t>
            </a:r>
            <a:endParaRPr lang="en-IN" sz="1400" dirty="0">
              <a:solidFill>
                <a:schemeClr val="tx1"/>
              </a:solidFill>
              <a:latin typeface="Arial MT"/>
            </a:endParaRPr>
          </a:p>
        </p:txBody>
      </p:sp>
      <p:sp>
        <p:nvSpPr>
          <p:cNvPr id="15" name="Rectangle 14">
            <a:extLst>
              <a:ext uri="{FF2B5EF4-FFF2-40B4-BE49-F238E27FC236}">
                <a16:creationId xmlns:a16="http://schemas.microsoft.com/office/drawing/2014/main" id="{E45A0860-C404-40A8-A66A-C525E53A3534}"/>
              </a:ext>
            </a:extLst>
          </p:cNvPr>
          <p:cNvSpPr/>
          <p:nvPr/>
        </p:nvSpPr>
        <p:spPr>
          <a:xfrm>
            <a:off x="325467" y="3670641"/>
            <a:ext cx="11350870" cy="14416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07000"/>
              </a:lnSpc>
              <a:spcAft>
                <a:spcPts val="800"/>
              </a:spcAft>
            </a:pPr>
            <a:r>
              <a:rPr lang="en-US" sz="1400" dirty="0">
                <a:solidFill>
                  <a:schemeClr val="tx1"/>
                </a:solidFill>
                <a:effectLst/>
                <a:latin typeface="Arial MT"/>
                <a:ea typeface="Calibri" panose="020F0502020204030204" pitchFamily="34" charset="0"/>
                <a:cs typeface="Times New Roman" panose="02020603050405020304" pitchFamily="18" charset="0"/>
              </a:rPr>
              <a:t>Which would make cheating in exams very difficult as we have </a:t>
            </a:r>
            <a:r>
              <a:rPr lang="en-US" sz="1400" dirty="0" err="1">
                <a:solidFill>
                  <a:schemeClr val="tx1"/>
                </a:solidFill>
                <a:effectLst/>
                <a:latin typeface="Arial MT"/>
                <a:ea typeface="Calibri" panose="020F0502020204030204" pitchFamily="34" charset="0"/>
                <a:cs typeface="Times New Roman" panose="02020603050405020304" pitchFamily="18" charset="0"/>
              </a:rPr>
              <a:t>overcomed</a:t>
            </a:r>
            <a:r>
              <a:rPr lang="en-US" sz="1400" dirty="0">
                <a:solidFill>
                  <a:schemeClr val="tx1"/>
                </a:solidFill>
                <a:effectLst/>
                <a:latin typeface="Arial MT"/>
                <a:ea typeface="Calibri" panose="020F0502020204030204" pitchFamily="34" charset="0"/>
                <a:cs typeface="Times New Roman" panose="02020603050405020304" pitchFamily="18" charset="0"/>
              </a:rPr>
              <a:t> all the ways in which the student could cheat in their examinations all this without the need of an actual proctor for </a:t>
            </a:r>
            <a:r>
              <a:rPr lang="en-US" sz="1400" dirty="0" err="1">
                <a:solidFill>
                  <a:schemeClr val="tx1"/>
                </a:solidFill>
                <a:effectLst/>
                <a:latin typeface="Arial MT"/>
                <a:ea typeface="Calibri" panose="020F0502020204030204" pitchFamily="34" charset="0"/>
                <a:cs typeface="Times New Roman" panose="02020603050405020304" pitchFamily="18" charset="0"/>
              </a:rPr>
              <a:t>monitoting</a:t>
            </a:r>
            <a:r>
              <a:rPr lang="en-US" sz="1400" dirty="0">
                <a:solidFill>
                  <a:schemeClr val="tx1"/>
                </a:solidFill>
                <a:effectLst/>
                <a:latin typeface="Arial MT"/>
                <a:ea typeface="Calibri" panose="020F0502020204030204" pitchFamily="34" charset="0"/>
                <a:cs typeface="Times New Roman" panose="02020603050405020304" pitchFamily="18" charset="0"/>
              </a:rPr>
              <a:t> every student separately throughout the exam. This in turn would help a lot and be very cost efficient for the organizations as they wouldn’t need to hire proctors to monitor every student.</a:t>
            </a:r>
            <a:endParaRPr lang="en-IN" sz="1400" dirty="0">
              <a:solidFill>
                <a:schemeClr val="tx1"/>
              </a:solidFill>
              <a:effectLst/>
              <a:latin typeface="Arial MT"/>
              <a:ea typeface="Calibri" panose="020F0502020204030204" pitchFamily="34" charset="0"/>
              <a:cs typeface="Times New Roman" panose="02020603050405020304" pitchFamily="18" charset="0"/>
            </a:endParaRPr>
          </a:p>
          <a:p>
            <a:pPr algn="ctr"/>
            <a:endParaRPr lang="en-IN" dirty="0">
              <a:solidFill>
                <a:schemeClr val="tx1"/>
              </a:solidFill>
            </a:endParaRPr>
          </a:p>
        </p:txBody>
      </p:sp>
    </p:spTree>
    <p:extLst>
      <p:ext uri="{BB962C8B-B14F-4D97-AF65-F5344CB8AC3E}">
        <p14:creationId xmlns:p14="http://schemas.microsoft.com/office/powerpoint/2010/main" val="3686496626"/>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sp>
        <p:nvSpPr>
          <p:cNvPr id="5" name="TextBox 4">
            <a:extLst>
              <a:ext uri="{FF2B5EF4-FFF2-40B4-BE49-F238E27FC236}">
                <a16:creationId xmlns:a16="http://schemas.microsoft.com/office/drawing/2014/main" id="{444BBCAA-01DB-4B09-B5E6-93770AFF7303}"/>
              </a:ext>
            </a:extLst>
          </p:cNvPr>
          <p:cNvSpPr txBox="1"/>
          <p:nvPr/>
        </p:nvSpPr>
        <p:spPr>
          <a:xfrm>
            <a:off x="369278" y="435182"/>
            <a:ext cx="2927838" cy="523220"/>
          </a:xfrm>
          <a:prstGeom prst="rect">
            <a:avLst/>
          </a:prstGeom>
          <a:noFill/>
        </p:spPr>
        <p:txBody>
          <a:bodyPr wrap="square">
            <a:spAutoFit/>
          </a:bodyPr>
          <a:lstStyle/>
          <a:p>
            <a:r>
              <a:rPr kumimoji="0" lang="en-IN" sz="2800" b="1" i="0" u="sng" strike="noStrike" kern="1200" cap="none" spc="0" normalizeH="0" baseline="0" noProof="0">
                <a:ln>
                  <a:noFill/>
                </a:ln>
                <a:effectLst/>
                <a:uLnTx/>
                <a:uFillTx/>
                <a:latin typeface="Times New Roman" panose="02020603050405020304" pitchFamily="18" charset="0"/>
                <a:ea typeface="+mj-ea"/>
                <a:cs typeface="Times New Roman" panose="02020603050405020304" pitchFamily="18" charset="0"/>
              </a:rPr>
              <a:t>Object Detection</a:t>
            </a:r>
            <a:endParaRPr lang="en-IN" sz="2800" dirty="0"/>
          </a:p>
        </p:txBody>
      </p:sp>
      <p:sp>
        <p:nvSpPr>
          <p:cNvPr id="9" name="TextBox 8">
            <a:extLst>
              <a:ext uri="{FF2B5EF4-FFF2-40B4-BE49-F238E27FC236}">
                <a16:creationId xmlns:a16="http://schemas.microsoft.com/office/drawing/2014/main" id="{9939FD66-8ED2-460B-AF64-370BE8E127E6}"/>
              </a:ext>
            </a:extLst>
          </p:cNvPr>
          <p:cNvSpPr txBox="1"/>
          <p:nvPr/>
        </p:nvSpPr>
        <p:spPr>
          <a:xfrm>
            <a:off x="369278" y="1126783"/>
            <a:ext cx="4457903" cy="4129528"/>
          </a:xfrm>
          <a:prstGeom prst="rect">
            <a:avLst/>
          </a:prstGeom>
          <a:noFill/>
        </p:spPr>
        <p:txBody>
          <a:bodyPr wrap="square">
            <a:spAutoFit/>
          </a:bodyPr>
          <a:lstStyle/>
          <a:p>
            <a:pPr algn="just">
              <a:lnSpc>
                <a:spcPct val="107000"/>
              </a:lnSpc>
              <a:spcAft>
                <a:spcPts val="800"/>
              </a:spcAft>
              <a:buFont typeface="Arial" panose="020B0604020202020204" pitchFamily="34" charset="0"/>
              <a:buChar char="•"/>
            </a:pPr>
            <a:r>
              <a:rPr lang="en-IN" sz="2600">
                <a:effectLst/>
                <a:latin typeface="Times New Roman" panose="02020603050405020304" pitchFamily="18" charset="0"/>
                <a:ea typeface="Calibri" panose="020F0502020204030204" pitchFamily="34" charset="0"/>
                <a:cs typeface="Times New Roman" panose="02020603050405020304" pitchFamily="18" charset="0"/>
              </a:rPr>
              <a:t>The object detector will perform detection for object which get in contact with student.</a:t>
            </a:r>
          </a:p>
          <a:p>
            <a:pPr algn="just">
              <a:lnSpc>
                <a:spcPct val="107000"/>
              </a:lnSpc>
              <a:spcAft>
                <a:spcPts val="800"/>
              </a:spcAft>
              <a:buFont typeface="Arial" panose="020B0604020202020204" pitchFamily="34" charset="0"/>
              <a:buChar char="•"/>
            </a:pPr>
            <a:endParaRPr lang="en-IN" sz="26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buFont typeface="Arial" panose="020B0604020202020204" pitchFamily="34" charset="0"/>
              <a:buChar char="•"/>
            </a:pPr>
            <a:r>
              <a:rPr lang="en-IN" sz="2600">
                <a:effectLst/>
                <a:latin typeface="Times New Roman" panose="02020603050405020304" pitchFamily="18" charset="0"/>
                <a:ea typeface="Calibri" panose="020F0502020204030204" pitchFamily="34" charset="0"/>
                <a:cs typeface="Times New Roman" panose="02020603050405020304" pitchFamily="18" charset="0"/>
              </a:rPr>
              <a:t>If the object is detected as any electronic device used for malpractice then the exam for them is terminated immediately.</a:t>
            </a:r>
            <a:endParaRPr lang="en-IN" sz="2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descr="Graphical user interface, application&#10;&#10;Description automatically generated">
            <a:extLst>
              <a:ext uri="{FF2B5EF4-FFF2-40B4-BE49-F238E27FC236}">
                <a16:creationId xmlns:a16="http://schemas.microsoft.com/office/drawing/2014/main" id="{E3F21D10-FB5E-4B59-8525-369F1C5D36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5934" y="435182"/>
            <a:ext cx="4457903" cy="5502048"/>
          </a:xfrm>
          <a:prstGeom prst="rect">
            <a:avLst/>
          </a:prstGeom>
        </p:spPr>
      </p:pic>
    </p:spTree>
    <p:extLst>
      <p:ext uri="{BB962C8B-B14F-4D97-AF65-F5344CB8AC3E}">
        <p14:creationId xmlns:p14="http://schemas.microsoft.com/office/powerpoint/2010/main" val="3061607739"/>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sp>
        <p:nvSpPr>
          <p:cNvPr id="4" name="Title 3">
            <a:extLst>
              <a:ext uri="{FF2B5EF4-FFF2-40B4-BE49-F238E27FC236}">
                <a16:creationId xmlns:a16="http://schemas.microsoft.com/office/drawing/2014/main" id="{AFE7519C-B708-4B3E-A222-B6DACF0BEA49}"/>
              </a:ext>
            </a:extLst>
          </p:cNvPr>
          <p:cNvSpPr>
            <a:spLocks noGrp="1"/>
          </p:cNvSpPr>
          <p:nvPr>
            <p:ph type="title"/>
          </p:nvPr>
        </p:nvSpPr>
        <p:spPr>
          <a:xfrm>
            <a:off x="503584" y="474456"/>
            <a:ext cx="5592416" cy="439944"/>
          </a:xfrm>
        </p:spPr>
        <p:txBody>
          <a:bodyPr>
            <a:noAutofit/>
          </a:bodyPr>
          <a:lstStyle/>
          <a:p>
            <a:r>
              <a:rPr lang="en-IN" sz="2400" b="1" u="sng" dirty="0">
                <a:latin typeface="Times New Roman" panose="02020603050405020304" pitchFamily="18" charset="0"/>
                <a:cs typeface="Times New Roman" panose="02020603050405020304" pitchFamily="18" charset="0"/>
              </a:rPr>
              <a:t>FACE DETECTION</a:t>
            </a:r>
          </a:p>
        </p:txBody>
      </p:sp>
      <p:pic>
        <p:nvPicPr>
          <p:cNvPr id="5" name="Picture 4" descr="Graphical user interface, text, application&#10;&#10;Description automatically generated">
            <a:extLst>
              <a:ext uri="{FF2B5EF4-FFF2-40B4-BE49-F238E27FC236}">
                <a16:creationId xmlns:a16="http://schemas.microsoft.com/office/drawing/2014/main" id="{53FC0FB0-F044-4713-9501-E85D02B805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0808" y="1108834"/>
            <a:ext cx="8249478" cy="4640332"/>
          </a:xfrm>
          <a:prstGeom prst="rect">
            <a:avLst/>
          </a:prstGeom>
        </p:spPr>
      </p:pic>
    </p:spTree>
    <p:extLst>
      <p:ext uri="{BB962C8B-B14F-4D97-AF65-F5344CB8AC3E}">
        <p14:creationId xmlns:p14="http://schemas.microsoft.com/office/powerpoint/2010/main" val="360514052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sp>
        <p:nvSpPr>
          <p:cNvPr id="4" name="Title 3">
            <a:extLst>
              <a:ext uri="{FF2B5EF4-FFF2-40B4-BE49-F238E27FC236}">
                <a16:creationId xmlns:a16="http://schemas.microsoft.com/office/drawing/2014/main" id="{AFE7519C-B708-4B3E-A222-B6DACF0BEA49}"/>
              </a:ext>
            </a:extLst>
          </p:cNvPr>
          <p:cNvSpPr>
            <a:spLocks noGrp="1"/>
          </p:cNvSpPr>
          <p:nvPr>
            <p:ph type="title"/>
          </p:nvPr>
        </p:nvSpPr>
        <p:spPr>
          <a:xfrm>
            <a:off x="401037" y="602313"/>
            <a:ext cx="3692498" cy="716124"/>
          </a:xfrm>
        </p:spPr>
        <p:txBody>
          <a:bodyPr>
            <a:noAutofit/>
          </a:bodyPr>
          <a:lstStyle/>
          <a:p>
            <a:r>
              <a:rPr lang="en-IN" sz="2400" b="1" u="sng" dirty="0">
                <a:latin typeface="Times New Roman" panose="02020603050405020304" pitchFamily="18" charset="0"/>
                <a:cs typeface="Times New Roman" panose="02020603050405020304" pitchFamily="18" charset="0"/>
              </a:rPr>
              <a:t>System Requirements :</a:t>
            </a:r>
          </a:p>
        </p:txBody>
      </p:sp>
      <p:sp>
        <p:nvSpPr>
          <p:cNvPr id="5" name="Rectangle 4">
            <a:extLst>
              <a:ext uri="{FF2B5EF4-FFF2-40B4-BE49-F238E27FC236}">
                <a16:creationId xmlns:a16="http://schemas.microsoft.com/office/drawing/2014/main" id="{D5A76428-0DC7-44FC-A4D0-0823007DA046}"/>
              </a:ext>
            </a:extLst>
          </p:cNvPr>
          <p:cNvSpPr/>
          <p:nvPr/>
        </p:nvSpPr>
        <p:spPr>
          <a:xfrm>
            <a:off x="401037" y="1238191"/>
            <a:ext cx="5021568" cy="5802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Ø"/>
            </a:pPr>
            <a:r>
              <a:rPr lang="en-IN" sz="2400" u="sng" dirty="0">
                <a:solidFill>
                  <a:schemeClr val="tx1"/>
                </a:solidFill>
              </a:rPr>
              <a:t>Hardware Requirements</a:t>
            </a:r>
          </a:p>
        </p:txBody>
      </p:sp>
      <p:sp>
        <p:nvSpPr>
          <p:cNvPr id="2" name="TextBox 1">
            <a:extLst>
              <a:ext uri="{FF2B5EF4-FFF2-40B4-BE49-F238E27FC236}">
                <a16:creationId xmlns:a16="http://schemas.microsoft.com/office/drawing/2014/main" id="{4D2C4C9F-97FE-4434-A4D9-18AE20F0C296}"/>
              </a:ext>
            </a:extLst>
          </p:cNvPr>
          <p:cNvSpPr txBox="1"/>
          <p:nvPr/>
        </p:nvSpPr>
        <p:spPr>
          <a:xfrm>
            <a:off x="676907" y="1771875"/>
            <a:ext cx="7511129" cy="1200329"/>
          </a:xfrm>
          <a:prstGeom prst="rect">
            <a:avLst/>
          </a:prstGeom>
          <a:noFill/>
        </p:spPr>
        <p:txBody>
          <a:bodyPr wrap="square" rtlCol="0">
            <a:spAutoFit/>
          </a:bodyPr>
          <a:lstStyle/>
          <a:p>
            <a:pPr marL="285750" indent="-285750">
              <a:buFont typeface="Arial" panose="020B0604020202020204" pitchFamily="34" charset="0"/>
              <a:buChar char="•"/>
            </a:pPr>
            <a:r>
              <a:rPr lang="en-IN" sz="2400" dirty="0"/>
              <a:t>8GB RAM</a:t>
            </a:r>
          </a:p>
          <a:p>
            <a:pPr marL="285750" indent="-285750">
              <a:buFont typeface="Arial" panose="020B0604020202020204" pitchFamily="34" charset="0"/>
              <a:buChar char="•"/>
            </a:pPr>
            <a:r>
              <a:rPr lang="en-IN" sz="2400" dirty="0"/>
              <a:t>WEB CAM</a:t>
            </a:r>
          </a:p>
          <a:p>
            <a:pPr marL="285750" indent="-285750">
              <a:buFont typeface="Arial" panose="020B0604020202020204" pitchFamily="34" charset="0"/>
              <a:buChar char="•"/>
            </a:pPr>
            <a:r>
              <a:rPr lang="en-IN" sz="2400" dirty="0"/>
              <a:t>GPU – 2GB</a:t>
            </a:r>
          </a:p>
        </p:txBody>
      </p:sp>
      <p:sp>
        <p:nvSpPr>
          <p:cNvPr id="6" name="TextBox 5">
            <a:extLst>
              <a:ext uri="{FF2B5EF4-FFF2-40B4-BE49-F238E27FC236}">
                <a16:creationId xmlns:a16="http://schemas.microsoft.com/office/drawing/2014/main" id="{E8E986BF-5CE3-4480-9577-E16828CC0070}"/>
              </a:ext>
            </a:extLst>
          </p:cNvPr>
          <p:cNvSpPr txBox="1"/>
          <p:nvPr/>
        </p:nvSpPr>
        <p:spPr>
          <a:xfrm>
            <a:off x="401037" y="3002643"/>
            <a:ext cx="4674461" cy="461665"/>
          </a:xfrm>
          <a:prstGeom prst="rect">
            <a:avLst/>
          </a:prstGeom>
          <a:noFill/>
        </p:spPr>
        <p:txBody>
          <a:bodyPr wrap="square" rtlCol="0">
            <a:spAutoFit/>
          </a:bodyPr>
          <a:lstStyle/>
          <a:p>
            <a:pPr marL="342900" indent="-342900">
              <a:buFont typeface="Wingdings" panose="05000000000000000000" pitchFamily="2" charset="2"/>
              <a:buChar char="Ø"/>
            </a:pPr>
            <a:r>
              <a:rPr lang="en-IN" sz="2400" u="sng" dirty="0"/>
              <a:t>Software</a:t>
            </a:r>
            <a:r>
              <a:rPr lang="en-IN" sz="2400" u="sng" dirty="0">
                <a:solidFill>
                  <a:schemeClr val="tx1"/>
                </a:solidFill>
              </a:rPr>
              <a:t> Requirements</a:t>
            </a:r>
            <a:endParaRPr lang="en-IN" sz="2400" dirty="0"/>
          </a:p>
        </p:txBody>
      </p:sp>
      <p:sp>
        <p:nvSpPr>
          <p:cNvPr id="7" name="TextBox 6">
            <a:extLst>
              <a:ext uri="{FF2B5EF4-FFF2-40B4-BE49-F238E27FC236}">
                <a16:creationId xmlns:a16="http://schemas.microsoft.com/office/drawing/2014/main" id="{73C79DD3-6ECC-4233-8348-DCACB2238AB0}"/>
              </a:ext>
            </a:extLst>
          </p:cNvPr>
          <p:cNvSpPr txBox="1"/>
          <p:nvPr/>
        </p:nvSpPr>
        <p:spPr>
          <a:xfrm>
            <a:off x="669730" y="3528131"/>
            <a:ext cx="6847609" cy="1569660"/>
          </a:xfrm>
          <a:prstGeom prst="rect">
            <a:avLst/>
          </a:prstGeom>
          <a:noFill/>
        </p:spPr>
        <p:txBody>
          <a:bodyPr wrap="square" rtlCol="0">
            <a:spAutoFit/>
          </a:bodyPr>
          <a:lstStyle/>
          <a:p>
            <a:pPr marL="285750" indent="-285750">
              <a:buFont typeface="Arial" panose="020B0604020202020204" pitchFamily="34" charset="0"/>
              <a:buChar char="•"/>
            </a:pPr>
            <a:r>
              <a:rPr lang="en-IN" sz="2400" dirty="0"/>
              <a:t>Python should be pre-installed</a:t>
            </a:r>
          </a:p>
          <a:p>
            <a:pPr marL="285750" indent="-285750">
              <a:buFont typeface="Arial" panose="020B0604020202020204" pitchFamily="34" charset="0"/>
              <a:buChar char="•"/>
            </a:pPr>
            <a:endParaRPr lang="en-IN" sz="2400" dirty="0"/>
          </a:p>
          <a:p>
            <a:pPr marL="285750" indent="-285750">
              <a:buFont typeface="Arial" panose="020B0604020202020204" pitchFamily="34" charset="0"/>
              <a:buChar char="•"/>
            </a:pPr>
            <a:r>
              <a:rPr lang="en-IN" sz="2400" dirty="0" err="1"/>
              <a:t>Tensorflow</a:t>
            </a:r>
            <a:r>
              <a:rPr lang="en-IN" sz="2400" dirty="0"/>
              <a:t>, </a:t>
            </a:r>
            <a:r>
              <a:rPr lang="en-IN" sz="2400" dirty="0" err="1"/>
              <a:t>Keras</a:t>
            </a:r>
            <a:r>
              <a:rPr lang="en-IN" sz="2400" dirty="0"/>
              <a:t> with GPU configuration</a:t>
            </a:r>
          </a:p>
          <a:p>
            <a:endParaRPr lang="en-IN" sz="2400" dirty="0"/>
          </a:p>
        </p:txBody>
      </p:sp>
    </p:spTree>
    <p:extLst>
      <p:ext uri="{BB962C8B-B14F-4D97-AF65-F5344CB8AC3E}">
        <p14:creationId xmlns:p14="http://schemas.microsoft.com/office/powerpoint/2010/main" val="52470710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sp>
        <p:nvSpPr>
          <p:cNvPr id="4" name="Title 3">
            <a:extLst>
              <a:ext uri="{FF2B5EF4-FFF2-40B4-BE49-F238E27FC236}">
                <a16:creationId xmlns:a16="http://schemas.microsoft.com/office/drawing/2014/main" id="{AFE7519C-B708-4B3E-A222-B6DACF0BEA49}"/>
              </a:ext>
            </a:extLst>
          </p:cNvPr>
          <p:cNvSpPr>
            <a:spLocks noGrp="1"/>
          </p:cNvSpPr>
          <p:nvPr>
            <p:ph type="title"/>
          </p:nvPr>
        </p:nvSpPr>
        <p:spPr/>
        <p:txBody>
          <a:bodyPr>
            <a:normAutofit/>
          </a:bodyPr>
          <a:lstStyle/>
          <a:p>
            <a:r>
              <a:rPr lang="en-IN" sz="2400" b="1" u="sng" dirty="0">
                <a:latin typeface="Times New Roman" panose="02020603050405020304" pitchFamily="18" charset="0"/>
                <a:cs typeface="Times New Roman" panose="02020603050405020304" pitchFamily="18" charset="0"/>
              </a:rPr>
              <a:t>FUTURE SCOPE</a:t>
            </a:r>
          </a:p>
        </p:txBody>
      </p:sp>
      <p:sp>
        <p:nvSpPr>
          <p:cNvPr id="2" name="TextBox 1">
            <a:extLst>
              <a:ext uri="{FF2B5EF4-FFF2-40B4-BE49-F238E27FC236}">
                <a16:creationId xmlns:a16="http://schemas.microsoft.com/office/drawing/2014/main" id="{A4E2EA70-F0A1-4C34-9103-C319A8D0FB12}"/>
              </a:ext>
            </a:extLst>
          </p:cNvPr>
          <p:cNvSpPr txBox="1"/>
          <p:nvPr/>
        </p:nvSpPr>
        <p:spPr>
          <a:xfrm>
            <a:off x="838200" y="1354786"/>
            <a:ext cx="6544882" cy="3785652"/>
          </a:xfrm>
          <a:prstGeom prst="rect">
            <a:avLst/>
          </a:prstGeom>
          <a:noFill/>
        </p:spPr>
        <p:txBody>
          <a:bodyPr wrap="square" rtlCol="0">
            <a:spAutoFit/>
          </a:bodyPr>
          <a:lstStyle/>
          <a:p>
            <a:pPr marL="285750" indent="-285750">
              <a:buFont typeface="Wingdings" panose="05000000000000000000" pitchFamily="2" charset="2"/>
              <a:buChar char="Ø"/>
            </a:pPr>
            <a:r>
              <a:rPr lang="en-IN" sz="2400" dirty="0"/>
              <a:t>Code can be optimized to obtain maximum efficiency</a:t>
            </a:r>
          </a:p>
          <a:p>
            <a:pPr marL="285750" indent="-285750">
              <a:buFont typeface="Wingdings" panose="05000000000000000000" pitchFamily="2" charset="2"/>
              <a:buChar char="Ø"/>
            </a:pPr>
            <a:endParaRPr lang="en-IN" sz="2400" dirty="0"/>
          </a:p>
          <a:p>
            <a:pPr marL="285750" indent="-285750">
              <a:buFont typeface="Wingdings" panose="05000000000000000000" pitchFamily="2" charset="2"/>
              <a:buChar char="Ø"/>
            </a:pPr>
            <a:r>
              <a:rPr lang="en-IN" sz="2400" dirty="0"/>
              <a:t>Audio detection and recognition</a:t>
            </a:r>
          </a:p>
          <a:p>
            <a:pPr marL="285750" indent="-285750">
              <a:buFont typeface="Wingdings" panose="05000000000000000000" pitchFamily="2" charset="2"/>
              <a:buChar char="Ø"/>
            </a:pPr>
            <a:endParaRPr lang="en-IN" sz="2400" dirty="0"/>
          </a:p>
          <a:p>
            <a:pPr marL="285750" indent="-285750">
              <a:buFont typeface="Wingdings" panose="05000000000000000000" pitchFamily="2" charset="2"/>
              <a:buChar char="Ø"/>
            </a:pPr>
            <a:r>
              <a:rPr lang="en-IN" sz="2400" dirty="0"/>
              <a:t>A rotating mechanical part that keeps rotating can be used to build a webcam to observe student surroundings</a:t>
            </a:r>
          </a:p>
          <a:p>
            <a:pPr marL="285750" indent="-285750">
              <a:buFont typeface="Wingdings" panose="05000000000000000000" pitchFamily="2" charset="2"/>
              <a:buChar char="Ø"/>
            </a:pPr>
            <a:endParaRPr lang="en-IN" sz="2400" dirty="0"/>
          </a:p>
          <a:p>
            <a:pPr marL="285750" indent="-285750">
              <a:buFont typeface="Wingdings" panose="05000000000000000000" pitchFamily="2" charset="2"/>
              <a:buChar char="Ø"/>
            </a:pPr>
            <a:r>
              <a:rPr lang="en-IN" sz="2400" dirty="0"/>
              <a:t>Integration of files</a:t>
            </a:r>
          </a:p>
        </p:txBody>
      </p:sp>
    </p:spTree>
    <p:extLst>
      <p:ext uri="{BB962C8B-B14F-4D97-AF65-F5344CB8AC3E}">
        <p14:creationId xmlns:p14="http://schemas.microsoft.com/office/powerpoint/2010/main" val="327940461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sp>
        <p:nvSpPr>
          <p:cNvPr id="4" name="Title 3">
            <a:extLst>
              <a:ext uri="{FF2B5EF4-FFF2-40B4-BE49-F238E27FC236}">
                <a16:creationId xmlns:a16="http://schemas.microsoft.com/office/drawing/2014/main" id="{AFE7519C-B708-4B3E-A222-B6DACF0BEA49}"/>
              </a:ext>
            </a:extLst>
          </p:cNvPr>
          <p:cNvSpPr>
            <a:spLocks noGrp="1"/>
          </p:cNvSpPr>
          <p:nvPr>
            <p:ph type="title"/>
          </p:nvPr>
        </p:nvSpPr>
        <p:spPr>
          <a:xfrm>
            <a:off x="4620357" y="145318"/>
            <a:ext cx="2951285" cy="1325563"/>
          </a:xfrm>
        </p:spPr>
        <p:txBody>
          <a:bodyPr/>
          <a:lstStyle/>
          <a:p>
            <a:r>
              <a:rPr lang="en-IN" b="1" u="sng" dirty="0"/>
              <a:t>Thank you</a:t>
            </a:r>
          </a:p>
        </p:txBody>
      </p:sp>
      <p:sp>
        <p:nvSpPr>
          <p:cNvPr id="2" name="Rectangle 1">
            <a:extLst>
              <a:ext uri="{FF2B5EF4-FFF2-40B4-BE49-F238E27FC236}">
                <a16:creationId xmlns:a16="http://schemas.microsoft.com/office/drawing/2014/main" id="{69C473F4-B632-44C0-B1AF-898AECFF70BF}"/>
              </a:ext>
            </a:extLst>
          </p:cNvPr>
          <p:cNvSpPr/>
          <p:nvPr/>
        </p:nvSpPr>
        <p:spPr>
          <a:xfrm>
            <a:off x="140677" y="1863969"/>
            <a:ext cx="2505807" cy="7121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800" b="1" u="sng" dirty="0">
                <a:solidFill>
                  <a:schemeClr val="tx1"/>
                </a:solidFill>
              </a:rPr>
              <a:t>Team Members</a:t>
            </a:r>
          </a:p>
        </p:txBody>
      </p:sp>
      <p:pic>
        <p:nvPicPr>
          <p:cNvPr id="6" name="Picture 5">
            <a:extLst>
              <a:ext uri="{FF2B5EF4-FFF2-40B4-BE49-F238E27FC236}">
                <a16:creationId xmlns:a16="http://schemas.microsoft.com/office/drawing/2014/main" id="{FDC64DDD-C262-41AC-B1AC-EDD429139213}"/>
              </a:ext>
            </a:extLst>
          </p:cNvPr>
          <p:cNvPicPr>
            <a:picLocks noChangeAspect="1"/>
          </p:cNvPicPr>
          <p:nvPr/>
        </p:nvPicPr>
        <p:blipFill rotWithShape="1">
          <a:blip r:embed="rId4"/>
          <a:srcRect l="7713" t="6045" r="6468" b="3022"/>
          <a:stretch/>
        </p:blipFill>
        <p:spPr>
          <a:xfrm>
            <a:off x="990659" y="3200835"/>
            <a:ext cx="1596253" cy="2039659"/>
          </a:xfrm>
          <a:prstGeom prst="rect">
            <a:avLst/>
          </a:prstGeom>
        </p:spPr>
      </p:pic>
      <p:sp>
        <p:nvSpPr>
          <p:cNvPr id="9" name="TextBox 8">
            <a:extLst>
              <a:ext uri="{FF2B5EF4-FFF2-40B4-BE49-F238E27FC236}">
                <a16:creationId xmlns:a16="http://schemas.microsoft.com/office/drawing/2014/main" id="{DAD9B523-FEB2-44CD-870C-034958E16F0A}"/>
              </a:ext>
            </a:extLst>
          </p:cNvPr>
          <p:cNvSpPr txBox="1"/>
          <p:nvPr/>
        </p:nvSpPr>
        <p:spPr>
          <a:xfrm>
            <a:off x="891970" y="5244794"/>
            <a:ext cx="1688123"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err="1">
                <a:ln>
                  <a:noFill/>
                </a:ln>
                <a:solidFill>
                  <a:prstClr val="black"/>
                </a:solidFill>
                <a:effectLst/>
                <a:uLnTx/>
                <a:uFillTx/>
                <a:latin typeface="Trebuchet MS"/>
                <a:ea typeface="+mn-ea"/>
                <a:cs typeface="+mn-cs"/>
              </a:rPr>
              <a:t>G.Sai</a:t>
            </a:r>
            <a:r>
              <a:rPr kumimoji="0" lang="en-IN" sz="1800" b="1" i="0" u="none" strike="noStrike" kern="1200" cap="none" spc="0" normalizeH="0" baseline="0" noProof="0" dirty="0">
                <a:ln>
                  <a:noFill/>
                </a:ln>
                <a:solidFill>
                  <a:prstClr val="black"/>
                </a:solidFill>
                <a:effectLst/>
                <a:uLnTx/>
                <a:uFillTx/>
                <a:latin typeface="Trebuchet MS"/>
                <a:ea typeface="+mn-ea"/>
                <a:cs typeface="+mn-cs"/>
              </a:rPr>
              <a:t> </a:t>
            </a:r>
            <a:r>
              <a:rPr kumimoji="0" lang="en-IN" sz="1800" b="1" i="0" u="none" strike="noStrike" kern="1200" cap="none" spc="0" normalizeH="0" baseline="0" noProof="0" dirty="0" err="1">
                <a:ln>
                  <a:noFill/>
                </a:ln>
                <a:solidFill>
                  <a:prstClr val="black"/>
                </a:solidFill>
                <a:effectLst/>
                <a:uLnTx/>
                <a:uFillTx/>
                <a:latin typeface="Trebuchet MS"/>
                <a:ea typeface="+mn-ea"/>
                <a:cs typeface="+mn-cs"/>
              </a:rPr>
              <a:t>charan</a:t>
            </a:r>
            <a:endParaRPr kumimoji="0" lang="en-IN" sz="1800" b="1" i="0" u="none" strike="noStrike" kern="1200" cap="none" spc="0" normalizeH="0" baseline="0" noProof="0" dirty="0">
              <a:ln>
                <a:noFill/>
              </a:ln>
              <a:solidFill>
                <a:prstClr val="black"/>
              </a:solidFill>
              <a:effectLst/>
              <a:uLnTx/>
              <a:uFillTx/>
              <a:latin typeface="Trebuchet M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rebuchet MS"/>
                <a:ea typeface="+mn-ea"/>
                <a:cs typeface="+mn-cs"/>
              </a:rPr>
              <a:t>18N81A05N7</a:t>
            </a:r>
          </a:p>
        </p:txBody>
      </p:sp>
      <p:sp>
        <p:nvSpPr>
          <p:cNvPr id="11" name="TextBox 10">
            <a:extLst>
              <a:ext uri="{FF2B5EF4-FFF2-40B4-BE49-F238E27FC236}">
                <a16:creationId xmlns:a16="http://schemas.microsoft.com/office/drawing/2014/main" id="{D6694DDA-4EBA-4128-B169-BF55FE3E5D94}"/>
              </a:ext>
            </a:extLst>
          </p:cNvPr>
          <p:cNvSpPr txBox="1"/>
          <p:nvPr/>
        </p:nvSpPr>
        <p:spPr>
          <a:xfrm>
            <a:off x="3244379" y="5235876"/>
            <a:ext cx="1822938"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err="1">
                <a:ln>
                  <a:noFill/>
                </a:ln>
                <a:solidFill>
                  <a:prstClr val="black"/>
                </a:solidFill>
                <a:effectLst/>
                <a:uLnTx/>
                <a:uFillTx/>
                <a:latin typeface="Trebuchet MS"/>
                <a:ea typeface="+mn-ea"/>
                <a:cs typeface="+mn-cs"/>
              </a:rPr>
              <a:t>R.Manish</a:t>
            </a:r>
            <a:endParaRPr kumimoji="0" lang="en-IN" sz="1800" b="1" i="0" u="none" strike="noStrike" kern="1200" cap="none" spc="0" normalizeH="0" baseline="0" noProof="0" dirty="0">
              <a:ln>
                <a:noFill/>
              </a:ln>
              <a:solidFill>
                <a:prstClr val="black"/>
              </a:solidFill>
              <a:effectLst/>
              <a:uLnTx/>
              <a:uFillTx/>
              <a:latin typeface="Trebuchet M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rebuchet MS"/>
                <a:ea typeface="+mn-ea"/>
                <a:cs typeface="+mn-cs"/>
              </a:rPr>
              <a:t>18N81A05P1</a:t>
            </a:r>
          </a:p>
        </p:txBody>
      </p:sp>
      <p:pic>
        <p:nvPicPr>
          <p:cNvPr id="12" name="Picture 11">
            <a:extLst>
              <a:ext uri="{FF2B5EF4-FFF2-40B4-BE49-F238E27FC236}">
                <a16:creationId xmlns:a16="http://schemas.microsoft.com/office/drawing/2014/main" id="{60D0113B-DC75-4800-8AFF-CB5C74067210}"/>
              </a:ext>
            </a:extLst>
          </p:cNvPr>
          <p:cNvPicPr>
            <a:picLocks noChangeAspect="1"/>
          </p:cNvPicPr>
          <p:nvPr/>
        </p:nvPicPr>
        <p:blipFill>
          <a:blip r:embed="rId5"/>
          <a:stretch>
            <a:fillRect/>
          </a:stretch>
        </p:blipFill>
        <p:spPr>
          <a:xfrm>
            <a:off x="5448334" y="3299945"/>
            <a:ext cx="1455411" cy="1940548"/>
          </a:xfrm>
          <a:prstGeom prst="rect">
            <a:avLst/>
          </a:prstGeom>
        </p:spPr>
      </p:pic>
      <p:sp>
        <p:nvSpPr>
          <p:cNvPr id="14" name="TextBox 13">
            <a:extLst>
              <a:ext uri="{FF2B5EF4-FFF2-40B4-BE49-F238E27FC236}">
                <a16:creationId xmlns:a16="http://schemas.microsoft.com/office/drawing/2014/main" id="{A374E577-74B9-4DC3-B70A-6E58301D98A4}"/>
              </a:ext>
            </a:extLst>
          </p:cNvPr>
          <p:cNvSpPr txBox="1"/>
          <p:nvPr/>
        </p:nvSpPr>
        <p:spPr>
          <a:xfrm>
            <a:off x="5494270" y="5235876"/>
            <a:ext cx="1934307"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err="1">
                <a:ln>
                  <a:noFill/>
                </a:ln>
                <a:solidFill>
                  <a:prstClr val="black"/>
                </a:solidFill>
                <a:effectLst/>
                <a:uLnTx/>
                <a:uFillTx/>
                <a:latin typeface="Trebuchet MS"/>
                <a:ea typeface="+mn-ea"/>
                <a:cs typeface="+mn-cs"/>
              </a:rPr>
              <a:t>C.Rohith</a:t>
            </a:r>
            <a:endParaRPr kumimoji="0" lang="en-IN" sz="1800" b="1" i="0" u="none" strike="noStrike" kern="1200" cap="none" spc="0" normalizeH="0" baseline="0" noProof="0" dirty="0">
              <a:ln>
                <a:noFill/>
              </a:ln>
              <a:solidFill>
                <a:prstClr val="black"/>
              </a:solidFill>
              <a:effectLst/>
              <a:uLnTx/>
              <a:uFillTx/>
              <a:latin typeface="Trebuchet M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rebuchet MS"/>
                <a:ea typeface="+mn-ea"/>
                <a:cs typeface="+mn-cs"/>
              </a:rPr>
              <a:t>18N81A05P5</a:t>
            </a:r>
          </a:p>
        </p:txBody>
      </p:sp>
      <p:sp>
        <p:nvSpPr>
          <p:cNvPr id="17" name="TextBox 16">
            <a:extLst>
              <a:ext uri="{FF2B5EF4-FFF2-40B4-BE49-F238E27FC236}">
                <a16:creationId xmlns:a16="http://schemas.microsoft.com/office/drawing/2014/main" id="{691A90E4-DA23-443D-B9A0-56FED0771EC6}"/>
              </a:ext>
            </a:extLst>
          </p:cNvPr>
          <p:cNvSpPr txBox="1"/>
          <p:nvPr/>
        </p:nvSpPr>
        <p:spPr>
          <a:xfrm>
            <a:off x="7571642" y="5215462"/>
            <a:ext cx="1688123"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err="1">
                <a:ln>
                  <a:noFill/>
                </a:ln>
                <a:solidFill>
                  <a:prstClr val="black"/>
                </a:solidFill>
                <a:effectLst/>
                <a:uLnTx/>
                <a:uFillTx/>
                <a:latin typeface="Trebuchet MS"/>
                <a:ea typeface="+mn-ea"/>
                <a:cs typeface="+mn-cs"/>
              </a:rPr>
              <a:t>B.Praneeth</a:t>
            </a:r>
            <a:endParaRPr kumimoji="0" lang="en-IN" sz="1800" b="1" i="0" u="none" strike="noStrike" kern="1200" cap="none" spc="0" normalizeH="0" baseline="0" noProof="0" dirty="0">
              <a:ln>
                <a:noFill/>
              </a:ln>
              <a:solidFill>
                <a:prstClr val="black"/>
              </a:solidFill>
              <a:effectLst/>
              <a:uLnTx/>
              <a:uFillTx/>
              <a:latin typeface="Trebuchet MS"/>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1200" cap="none" spc="0" normalizeH="0" baseline="0" noProof="0" dirty="0">
                <a:ln>
                  <a:noFill/>
                </a:ln>
                <a:solidFill>
                  <a:prstClr val="black"/>
                </a:solidFill>
                <a:effectLst/>
                <a:uLnTx/>
                <a:uFillTx/>
                <a:latin typeface="Trebuchet MS"/>
                <a:ea typeface="+mn-ea"/>
                <a:cs typeface="+mn-cs"/>
              </a:rPr>
              <a:t>18N81A05A6</a:t>
            </a:r>
          </a:p>
        </p:txBody>
      </p:sp>
      <p:pic>
        <p:nvPicPr>
          <p:cNvPr id="18" name="Picture 17">
            <a:extLst>
              <a:ext uri="{FF2B5EF4-FFF2-40B4-BE49-F238E27FC236}">
                <a16:creationId xmlns:a16="http://schemas.microsoft.com/office/drawing/2014/main" id="{09E48624-DAAC-4DEA-8A05-E1257477BA01}"/>
              </a:ext>
            </a:extLst>
          </p:cNvPr>
          <p:cNvPicPr>
            <a:picLocks noChangeAspect="1"/>
          </p:cNvPicPr>
          <p:nvPr/>
        </p:nvPicPr>
        <p:blipFill rotWithShape="1">
          <a:blip r:embed="rId6"/>
          <a:srcRect r="1923" b="16668"/>
          <a:stretch/>
        </p:blipFill>
        <p:spPr>
          <a:xfrm>
            <a:off x="6927192" y="1176436"/>
            <a:ext cx="5257952" cy="2215877"/>
          </a:xfrm>
          <a:prstGeom prst="rect">
            <a:avLst/>
          </a:prstGeom>
        </p:spPr>
      </p:pic>
      <p:pic>
        <p:nvPicPr>
          <p:cNvPr id="7" name="Picture 6">
            <a:extLst>
              <a:ext uri="{FF2B5EF4-FFF2-40B4-BE49-F238E27FC236}">
                <a16:creationId xmlns:a16="http://schemas.microsoft.com/office/drawing/2014/main" id="{A43F076C-D833-4603-A785-9E85A99AC8F7}"/>
              </a:ext>
            </a:extLst>
          </p:cNvPr>
          <p:cNvPicPr>
            <a:picLocks noChangeAspect="1"/>
          </p:cNvPicPr>
          <p:nvPr/>
        </p:nvPicPr>
        <p:blipFill>
          <a:blip r:embed="rId7"/>
          <a:stretch>
            <a:fillRect/>
          </a:stretch>
        </p:blipFill>
        <p:spPr>
          <a:xfrm>
            <a:off x="3188051" y="3360224"/>
            <a:ext cx="1432306" cy="1793780"/>
          </a:xfrm>
          <a:prstGeom prst="rect">
            <a:avLst/>
          </a:prstGeom>
        </p:spPr>
      </p:pic>
      <p:pic>
        <p:nvPicPr>
          <p:cNvPr id="16" name="Picture 15">
            <a:extLst>
              <a:ext uri="{FF2B5EF4-FFF2-40B4-BE49-F238E27FC236}">
                <a16:creationId xmlns:a16="http://schemas.microsoft.com/office/drawing/2014/main" id="{AFE3ED5F-D16F-4308-BE31-6B2742BDB5C7}"/>
              </a:ext>
            </a:extLst>
          </p:cNvPr>
          <p:cNvPicPr>
            <a:picLocks noChangeAspect="1"/>
          </p:cNvPicPr>
          <p:nvPr/>
        </p:nvPicPr>
        <p:blipFill rotWithShape="1">
          <a:blip r:embed="rId8"/>
          <a:srcRect l="6844" t="2693" r="6276" b="6980"/>
          <a:stretch/>
        </p:blipFill>
        <p:spPr>
          <a:xfrm>
            <a:off x="7571642" y="3402519"/>
            <a:ext cx="1419286" cy="1823150"/>
          </a:xfrm>
          <a:prstGeom prst="rect">
            <a:avLst/>
          </a:prstGeom>
        </p:spPr>
      </p:pic>
    </p:spTree>
    <p:extLst>
      <p:ext uri="{BB962C8B-B14F-4D97-AF65-F5344CB8AC3E}">
        <p14:creationId xmlns:p14="http://schemas.microsoft.com/office/powerpoint/2010/main" val="414936143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257A7-7DFD-4288-A3DA-3B1034780EA7}"/>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25505540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spTree>
    <p:extLst>
      <p:ext uri="{BB962C8B-B14F-4D97-AF65-F5344CB8AC3E}">
        <p14:creationId xmlns:p14="http://schemas.microsoft.com/office/powerpoint/2010/main" val="357646130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sp>
        <p:nvSpPr>
          <p:cNvPr id="4" name="Title 3">
            <a:extLst>
              <a:ext uri="{FF2B5EF4-FFF2-40B4-BE49-F238E27FC236}">
                <a16:creationId xmlns:a16="http://schemas.microsoft.com/office/drawing/2014/main" id="{AFE7519C-B708-4B3E-A222-B6DACF0BEA49}"/>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3007701638"/>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sp>
        <p:nvSpPr>
          <p:cNvPr id="4" name="Title 3">
            <a:extLst>
              <a:ext uri="{FF2B5EF4-FFF2-40B4-BE49-F238E27FC236}">
                <a16:creationId xmlns:a16="http://schemas.microsoft.com/office/drawing/2014/main" id="{AFE7519C-B708-4B3E-A222-B6DACF0BEA49}"/>
              </a:ext>
            </a:extLst>
          </p:cNvPr>
          <p:cNvSpPr>
            <a:spLocks noGrp="1"/>
          </p:cNvSpPr>
          <p:nvPr>
            <p:ph type="title"/>
          </p:nvPr>
        </p:nvSpPr>
        <p:spPr/>
        <p:txBody>
          <a:bodyPr/>
          <a:lstStyle/>
          <a:p>
            <a:endParaRPr lang="en-IN"/>
          </a:p>
        </p:txBody>
      </p:sp>
    </p:spTree>
    <p:extLst>
      <p:ext uri="{BB962C8B-B14F-4D97-AF65-F5344CB8AC3E}">
        <p14:creationId xmlns:p14="http://schemas.microsoft.com/office/powerpoint/2010/main" val="288029289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sp>
        <p:nvSpPr>
          <p:cNvPr id="2" name="Rectangle 1">
            <a:extLst>
              <a:ext uri="{FF2B5EF4-FFF2-40B4-BE49-F238E27FC236}">
                <a16:creationId xmlns:a16="http://schemas.microsoft.com/office/drawing/2014/main" id="{B3C34680-C465-47FB-8643-CF8BA71DE239}"/>
              </a:ext>
            </a:extLst>
          </p:cNvPr>
          <p:cNvSpPr/>
          <p:nvPr/>
        </p:nvSpPr>
        <p:spPr>
          <a:xfrm>
            <a:off x="0" y="4488"/>
            <a:ext cx="2853104" cy="712177"/>
          </a:xfrm>
          <a:prstGeom prst="rect">
            <a:avLst/>
          </a:prstGeom>
          <a:ln>
            <a:solidFill>
              <a:schemeClr val="bg1"/>
            </a:solidFill>
          </a:ln>
        </p:spPr>
        <p:style>
          <a:lnRef idx="2">
            <a:schemeClr val="accent3">
              <a:shade val="50000"/>
            </a:schemeClr>
          </a:lnRef>
          <a:fillRef idx="1001">
            <a:schemeClr val="lt1"/>
          </a:fillRef>
          <a:effectRef idx="0">
            <a:schemeClr val="accent3"/>
          </a:effectRef>
          <a:fontRef idx="minor">
            <a:schemeClr val="lt1"/>
          </a:fontRef>
        </p:style>
        <p:txBody>
          <a:bodyPr rtlCol="0" anchor="ctr"/>
          <a:lstStyle/>
          <a:p>
            <a:pPr algn="ctr"/>
            <a:r>
              <a:rPr lang="en-IN" sz="2200" b="1" u="sng" dirty="0">
                <a:solidFill>
                  <a:schemeClr val="tx1"/>
                </a:solidFill>
              </a:rPr>
              <a:t>Literature Survey</a:t>
            </a:r>
          </a:p>
        </p:txBody>
      </p:sp>
      <p:sp>
        <p:nvSpPr>
          <p:cNvPr id="5" name="TextBox 4">
            <a:extLst>
              <a:ext uri="{FF2B5EF4-FFF2-40B4-BE49-F238E27FC236}">
                <a16:creationId xmlns:a16="http://schemas.microsoft.com/office/drawing/2014/main" id="{68C38FB7-E6B4-42BC-B2AC-9CECC90EFF9F}"/>
              </a:ext>
            </a:extLst>
          </p:cNvPr>
          <p:cNvSpPr txBox="1"/>
          <p:nvPr/>
        </p:nvSpPr>
        <p:spPr>
          <a:xfrm>
            <a:off x="755779" y="933062"/>
            <a:ext cx="10515600" cy="1754326"/>
          </a:xfrm>
          <a:prstGeom prst="rect">
            <a:avLst/>
          </a:prstGeom>
          <a:noFill/>
        </p:spPr>
        <p:txBody>
          <a:bodyPr wrap="square" rtlCol="0">
            <a:spAutoFit/>
          </a:bodyPr>
          <a:lstStyle/>
          <a:p>
            <a:r>
              <a:rPr lang="en-IN" b="1" dirty="0"/>
              <a:t>EXISTING SYSTEM</a:t>
            </a:r>
          </a:p>
          <a:p>
            <a:r>
              <a:rPr lang="en-US" dirty="0"/>
              <a:t>With Online exams becoming a major part in education system there has also been a rapid growth in number of cases of students cheating in their examinations. Even though there are proctors monitoring while students take their exams, students could easily manipulate the proctors by using their phones and other gadgets to cheat in the exam.</a:t>
            </a:r>
            <a:endParaRPr lang="en-IN" dirty="0"/>
          </a:p>
          <a:p>
            <a:endParaRPr lang="en-IN" dirty="0"/>
          </a:p>
        </p:txBody>
      </p:sp>
      <p:sp>
        <p:nvSpPr>
          <p:cNvPr id="6" name="TextBox 5">
            <a:extLst>
              <a:ext uri="{FF2B5EF4-FFF2-40B4-BE49-F238E27FC236}">
                <a16:creationId xmlns:a16="http://schemas.microsoft.com/office/drawing/2014/main" id="{3D0802F3-749C-4723-894D-40C1FE00FAE8}"/>
              </a:ext>
            </a:extLst>
          </p:cNvPr>
          <p:cNvSpPr txBox="1"/>
          <p:nvPr/>
        </p:nvSpPr>
        <p:spPr>
          <a:xfrm>
            <a:off x="755779" y="2903785"/>
            <a:ext cx="10300995" cy="1754326"/>
          </a:xfrm>
          <a:prstGeom prst="rect">
            <a:avLst/>
          </a:prstGeom>
          <a:noFill/>
        </p:spPr>
        <p:txBody>
          <a:bodyPr wrap="square" rtlCol="0">
            <a:spAutoFit/>
          </a:bodyPr>
          <a:lstStyle/>
          <a:p>
            <a:r>
              <a:rPr lang="en-IN" b="1" dirty="0"/>
              <a:t>PROPOSED SYSTEM</a:t>
            </a:r>
          </a:p>
          <a:p>
            <a:r>
              <a:rPr lang="en-US" dirty="0"/>
              <a:t>An “Intelligent Proctor” which automatically monitors the student’s exam throughout, without the need of an actual human proctor and detects any instances of mal-practices such as the student looking away from the screen, the student using a mobile phone or any other gadget, appearance of any other person other than the student in the room, any other person helping the student by telling him the answers without appearing in the web cam.</a:t>
            </a:r>
            <a:endParaRPr lang="en-IN" dirty="0"/>
          </a:p>
        </p:txBody>
      </p:sp>
    </p:spTree>
    <p:extLst>
      <p:ext uri="{BB962C8B-B14F-4D97-AF65-F5344CB8AC3E}">
        <p14:creationId xmlns:p14="http://schemas.microsoft.com/office/powerpoint/2010/main" val="208911135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sp>
        <p:nvSpPr>
          <p:cNvPr id="5" name="TextBox 4">
            <a:extLst>
              <a:ext uri="{FF2B5EF4-FFF2-40B4-BE49-F238E27FC236}">
                <a16:creationId xmlns:a16="http://schemas.microsoft.com/office/drawing/2014/main" id="{4661AD48-FBC6-456E-9826-CCC467694A4C}"/>
              </a:ext>
            </a:extLst>
          </p:cNvPr>
          <p:cNvSpPr txBox="1"/>
          <p:nvPr/>
        </p:nvSpPr>
        <p:spPr>
          <a:xfrm>
            <a:off x="4198776" y="295719"/>
            <a:ext cx="3415004" cy="369332"/>
          </a:xfrm>
          <a:prstGeom prst="rect">
            <a:avLst/>
          </a:prstGeom>
          <a:noFill/>
        </p:spPr>
        <p:txBody>
          <a:bodyPr wrap="square" rtlCol="0">
            <a:spAutoFit/>
          </a:bodyPr>
          <a:lstStyle/>
          <a:p>
            <a:pPr algn="ctr"/>
            <a:r>
              <a:rPr lang="en-IN" b="1" dirty="0"/>
              <a:t>SOFTWARE ENVIRONMENTS</a:t>
            </a:r>
          </a:p>
        </p:txBody>
      </p:sp>
      <p:sp>
        <p:nvSpPr>
          <p:cNvPr id="2" name="TextBox 1">
            <a:extLst>
              <a:ext uri="{FF2B5EF4-FFF2-40B4-BE49-F238E27FC236}">
                <a16:creationId xmlns:a16="http://schemas.microsoft.com/office/drawing/2014/main" id="{5FDFC856-9A29-44AE-9114-98BC87F81D40}"/>
              </a:ext>
            </a:extLst>
          </p:cNvPr>
          <p:cNvSpPr txBox="1"/>
          <p:nvPr/>
        </p:nvSpPr>
        <p:spPr>
          <a:xfrm>
            <a:off x="335902" y="711073"/>
            <a:ext cx="3116425" cy="369332"/>
          </a:xfrm>
          <a:prstGeom prst="rect">
            <a:avLst/>
          </a:prstGeom>
          <a:noFill/>
        </p:spPr>
        <p:txBody>
          <a:bodyPr wrap="square" rtlCol="0">
            <a:spAutoFit/>
          </a:bodyPr>
          <a:lstStyle/>
          <a:p>
            <a:r>
              <a:rPr lang="en-IN" b="1" dirty="0"/>
              <a:t>TECHNOLOGIES USED</a:t>
            </a:r>
          </a:p>
        </p:txBody>
      </p:sp>
      <p:sp>
        <p:nvSpPr>
          <p:cNvPr id="6" name="TextBox 5">
            <a:extLst>
              <a:ext uri="{FF2B5EF4-FFF2-40B4-BE49-F238E27FC236}">
                <a16:creationId xmlns:a16="http://schemas.microsoft.com/office/drawing/2014/main" id="{BDD16FFC-4F10-4E6A-8B1E-8D7C782E0B90}"/>
              </a:ext>
            </a:extLst>
          </p:cNvPr>
          <p:cNvSpPr txBox="1"/>
          <p:nvPr/>
        </p:nvSpPr>
        <p:spPr>
          <a:xfrm>
            <a:off x="475863" y="1080405"/>
            <a:ext cx="4963886" cy="369331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b="1" i="0" kern="1200" baseline="0" dirty="0">
                <a:ln>
                  <a:noFill/>
                </a:ln>
                <a:solidFill>
                  <a:srgbClr val="000000"/>
                </a:solidFill>
                <a:effectLst/>
                <a:ea typeface="Times New Roman" panose="02020603050405020304" pitchFamily="18" charset="0"/>
                <a:cs typeface="Gautami" panose="020B0502040204020203" pitchFamily="34" charset="0"/>
              </a:rPr>
              <a:t>Python</a:t>
            </a:r>
            <a:endParaRPr kumimoji="0" lang="en-US" altLang="en-US" sz="1800" b="0" i="0" u="none" strike="noStrike" cap="none" normalizeH="0" baseline="0" dirty="0">
              <a:ln>
                <a:noFill/>
              </a:ln>
              <a:solidFill>
                <a:srgbClr val="000000"/>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ea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ea typeface="Times New Roman" panose="02020603050405020304" pitchFamily="18" charset="0"/>
              </a:rPr>
              <a:t>Python is an interpreted high-level general-purpose programming language. Its design philosophy emphasizes code readability with its use of significant indentation. Its language constructs as well as its object-oriented approach aim to help programmers write clear, logical code for small and large-scale projects.</a:t>
            </a:r>
            <a:r>
              <a:rPr kumimoji="0" lang="en-US" altLang="en-US" sz="9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endParaRPr>
          </a:p>
        </p:txBody>
      </p:sp>
      <p:pic>
        <p:nvPicPr>
          <p:cNvPr id="1025" name="Picture 24" descr="Python (programming language) - Wikipedia">
            <a:extLst>
              <a:ext uri="{FF2B5EF4-FFF2-40B4-BE49-F238E27FC236}">
                <a16:creationId xmlns:a16="http://schemas.microsoft.com/office/drawing/2014/main" id="{AD42D1B1-A7E7-4E47-B2A1-D27874F985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1319" y="1453752"/>
            <a:ext cx="1074738" cy="10747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screenshot of a computer&#10;&#10;Description automatically generated">
            <a:extLst>
              <a:ext uri="{FF2B5EF4-FFF2-40B4-BE49-F238E27FC236}">
                <a16:creationId xmlns:a16="http://schemas.microsoft.com/office/drawing/2014/main" id="{184D15E8-3549-4A7C-B62C-47F55D087F1E}"/>
              </a:ext>
            </a:extLst>
          </p:cNvPr>
          <p:cNvPicPr>
            <a:picLocks noChangeAspect="1"/>
          </p:cNvPicPr>
          <p:nvPr/>
        </p:nvPicPr>
        <p:blipFill rotWithShape="1">
          <a:blip r:embed="rId5" cstate="print"/>
          <a:srcRect t="11071" r="1272" b="5902"/>
          <a:stretch/>
        </p:blipFill>
        <p:spPr bwMode="auto">
          <a:xfrm>
            <a:off x="5579710" y="2370767"/>
            <a:ext cx="6348666" cy="33597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6082359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sp>
        <p:nvSpPr>
          <p:cNvPr id="5" name="TextBox 4">
            <a:extLst>
              <a:ext uri="{FF2B5EF4-FFF2-40B4-BE49-F238E27FC236}">
                <a16:creationId xmlns:a16="http://schemas.microsoft.com/office/drawing/2014/main" id="{C37009AC-6684-4D2A-A83D-F461CAEE45B3}"/>
              </a:ext>
            </a:extLst>
          </p:cNvPr>
          <p:cNvSpPr txBox="1"/>
          <p:nvPr/>
        </p:nvSpPr>
        <p:spPr>
          <a:xfrm>
            <a:off x="264367" y="503852"/>
            <a:ext cx="5831633" cy="4129849"/>
          </a:xfrm>
          <a:prstGeom prst="rect">
            <a:avLst/>
          </a:prstGeom>
          <a:noFill/>
        </p:spPr>
        <p:txBody>
          <a:bodyPr wrap="square" rtlCol="0">
            <a:spAutoFit/>
          </a:bodyPr>
          <a:lstStyle/>
          <a:p>
            <a:pPr>
              <a:lnSpc>
                <a:spcPct val="115000"/>
              </a:lnSpc>
              <a:spcBef>
                <a:spcPts val="200"/>
              </a:spcBef>
            </a:pPr>
            <a:r>
              <a:rPr lang="en-US" sz="1800" b="1" dirty="0">
                <a:effectLst/>
                <a:ea typeface="Times New Roman" panose="02020603050405020304" pitchFamily="18" charset="0"/>
                <a:cs typeface="Gautami" panose="020B0502040204020203" pitchFamily="34" charset="0"/>
              </a:rPr>
              <a:t>OpenCV</a:t>
            </a:r>
            <a:endParaRPr lang="en-IN" sz="1800" b="1" dirty="0">
              <a:effectLst/>
              <a:ea typeface="Times New Roman" panose="02020603050405020304" pitchFamily="18" charset="0"/>
              <a:cs typeface="Gautami" panose="020B0502040204020203" pitchFamily="34" charset="0"/>
            </a:endParaRPr>
          </a:p>
          <a:p>
            <a:pPr algn="just">
              <a:lnSpc>
                <a:spcPct val="115000"/>
              </a:lnSpc>
              <a:spcAft>
                <a:spcPts val="1000"/>
              </a:spcAft>
            </a:pPr>
            <a:r>
              <a:rPr lang="en-US" sz="1800" dirty="0">
                <a:solidFill>
                  <a:srgbClr val="000000"/>
                </a:solidFill>
                <a:effectLst/>
                <a:ea typeface="Times New Roman" panose="02020603050405020304" pitchFamily="18" charset="0"/>
                <a:cs typeface="Gautami" panose="020B0502040204020203" pitchFamily="34" charset="0"/>
              </a:rPr>
              <a:t>OpenCV is a huge open-source library for computer vision, machine learning, and image processing. OpenCV supports a wide variety of programming languages like Python, C++, Java, etc. It can process images and videos to identify objects, faces, or even the handwriting of a human.</a:t>
            </a:r>
            <a:endParaRPr lang="en-IN" sz="1800" dirty="0">
              <a:effectLst/>
              <a:ea typeface="Times New Roman" panose="02020603050405020304" pitchFamily="18" charset="0"/>
              <a:cs typeface="Gautami" panose="020B0502040204020203" pitchFamily="34" charset="0"/>
            </a:endParaRPr>
          </a:p>
          <a:p>
            <a:pPr algn="just">
              <a:lnSpc>
                <a:spcPct val="115000"/>
              </a:lnSpc>
              <a:spcAft>
                <a:spcPts val="1000"/>
              </a:spcAft>
            </a:pPr>
            <a:r>
              <a:rPr lang="en-US" sz="1800" dirty="0">
                <a:solidFill>
                  <a:srgbClr val="000000"/>
                </a:solidFill>
                <a:effectLst/>
                <a:ea typeface="Times New Roman" panose="02020603050405020304" pitchFamily="18" charset="0"/>
                <a:cs typeface="Gautami" panose="020B0502040204020203" pitchFamily="34" charset="0"/>
              </a:rPr>
              <a:t>OpenCV is used for all sorts of image and video analysis, like facial recognition and detection, license plate reading, photo editing, advanced robotic vision, optical character recognition, and a whole lot more. We will be working through many Python examples here.</a:t>
            </a:r>
            <a:endParaRPr lang="en-IN" sz="1800" dirty="0">
              <a:effectLst/>
              <a:ea typeface="Times New Roman" panose="02020603050405020304" pitchFamily="18" charset="0"/>
              <a:cs typeface="Gautami" panose="020B0502040204020203" pitchFamily="34" charset="0"/>
            </a:endParaRPr>
          </a:p>
          <a:p>
            <a:endParaRPr lang="en-IN" dirty="0"/>
          </a:p>
        </p:txBody>
      </p:sp>
      <p:pic>
        <p:nvPicPr>
          <p:cNvPr id="9" name="Picture 8" descr="A screenshot of a computer&#10;&#10;Description automatically generated">
            <a:extLst>
              <a:ext uri="{FF2B5EF4-FFF2-40B4-BE49-F238E27FC236}">
                <a16:creationId xmlns:a16="http://schemas.microsoft.com/office/drawing/2014/main" id="{0FAF528A-3D6F-4AA7-AD93-07FF468047C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1722" r="1260" b="3948"/>
          <a:stretch/>
        </p:blipFill>
        <p:spPr bwMode="auto">
          <a:xfrm>
            <a:off x="6308083" y="2447315"/>
            <a:ext cx="5667040" cy="312906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2573737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sp>
        <p:nvSpPr>
          <p:cNvPr id="2" name="TextBox 1">
            <a:extLst>
              <a:ext uri="{FF2B5EF4-FFF2-40B4-BE49-F238E27FC236}">
                <a16:creationId xmlns:a16="http://schemas.microsoft.com/office/drawing/2014/main" id="{1201CEC6-B342-4EB5-A805-41AC29F16BC7}"/>
              </a:ext>
            </a:extLst>
          </p:cNvPr>
          <p:cNvSpPr txBox="1"/>
          <p:nvPr/>
        </p:nvSpPr>
        <p:spPr>
          <a:xfrm>
            <a:off x="566252" y="748390"/>
            <a:ext cx="4602908" cy="3970318"/>
          </a:xfrm>
          <a:prstGeom prst="rect">
            <a:avLst/>
          </a:prstGeom>
          <a:noFill/>
        </p:spPr>
        <p:txBody>
          <a:bodyPr wrap="square" rtlCol="0">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rgbClr val="000000"/>
              </a:solidFill>
              <a:effectLst/>
              <a:ea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solidFill>
                <a:srgbClr val="000000"/>
              </a:solidFill>
              <a:ea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ea typeface="Times New Roman" panose="02020603050405020304" pitchFamily="18" charset="0"/>
                <a:cs typeface="Times New Roman" panose="02020603050405020304" pitchFamily="18" charset="0"/>
              </a:rPr>
              <a:t>The </a:t>
            </a:r>
            <a:r>
              <a:rPr kumimoji="0" lang="en-US" altLang="en-US" sz="1800" b="0" i="0" u="none" strike="noStrike" cap="none" normalizeH="0" baseline="0" dirty="0" err="1">
                <a:ln>
                  <a:noFill/>
                </a:ln>
                <a:solidFill>
                  <a:srgbClr val="000000"/>
                </a:solidFill>
                <a:effectLst/>
                <a:ea typeface="Times New Roman" panose="02020603050405020304" pitchFamily="18" charset="0"/>
                <a:cs typeface="Times New Roman" panose="02020603050405020304" pitchFamily="18" charset="0"/>
              </a:rPr>
              <a:t>Jupyter</a:t>
            </a:r>
            <a:r>
              <a:rPr kumimoji="0" lang="en-US" altLang="en-US" sz="1800" b="0" i="0" u="none" strike="noStrike" cap="none" normalizeH="0" baseline="0" dirty="0">
                <a:ln>
                  <a:noFill/>
                </a:ln>
                <a:solidFill>
                  <a:srgbClr val="000000"/>
                </a:solidFill>
                <a:effectLst/>
                <a:ea typeface="Times New Roman" panose="02020603050405020304" pitchFamily="18" charset="0"/>
                <a:cs typeface="Times New Roman" panose="02020603050405020304" pitchFamily="18" charset="0"/>
              </a:rPr>
              <a:t> Notebook is an open-source web application that allows you to create and share documents that contain live code, equations, visualizations, and narrative text. Uses include data cleaning and transformation, numerical simulation, statistical modeling, data visualization, machine learning, and much more.</a:t>
            </a:r>
            <a:endParaRPr kumimoji="0" lang="en-US" altLang="en-US" sz="2000" b="0" i="0" u="none" strike="noStrike" cap="none" normalizeH="0" baseline="0" dirty="0">
              <a:ln>
                <a:noFill/>
              </a:ln>
              <a:solidFill>
                <a:schemeClr val="tx1"/>
              </a:solidFill>
              <a:effectLst/>
            </a:endParaRPr>
          </a:p>
        </p:txBody>
      </p:sp>
      <p:sp>
        <p:nvSpPr>
          <p:cNvPr id="5" name="Rectangle 2">
            <a:extLst>
              <a:ext uri="{FF2B5EF4-FFF2-40B4-BE49-F238E27FC236}">
                <a16:creationId xmlns:a16="http://schemas.microsoft.com/office/drawing/2014/main" id="{E1D875D2-92E8-4A72-883E-2D9D49DC2166}"/>
              </a:ext>
            </a:extLst>
          </p:cNvPr>
          <p:cNvSpPr>
            <a:spLocks noChangeArrowheads="1"/>
          </p:cNvSpPr>
          <p:nvPr/>
        </p:nvSpPr>
        <p:spPr bwMode="auto">
          <a:xfrm>
            <a:off x="566251" y="366745"/>
            <a:ext cx="2441694" cy="671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25392"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Gautami" panose="020B0502040204020203" pitchFamily="34" charset="0"/>
              </a:rPr>
              <a:t>Jupyter</a:t>
            </a:r>
            <a:r>
              <a:rPr kumimoji="0" lang="en-US" altLang="en-US" sz="2000"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Gautami" panose="020B0502040204020203" pitchFamily="34" charset="0"/>
              </a:rPr>
              <a:t> Notebook</a:t>
            </a:r>
            <a:r>
              <a:rPr kumimoji="0" lang="en-US" altLang="en-US" sz="2100" b="0" i="0" u="none" strike="noStrike" cap="none" normalizeH="0" baseline="0" dirty="0">
                <a:ln>
                  <a:noFill/>
                </a:ln>
                <a:solidFill>
                  <a:srgbClr val="000000"/>
                </a:solidFill>
                <a:effectLst/>
                <a:latin typeface="Helvetica" panose="020B0604020202020204" pitchFamily="34" charset="0"/>
                <a:ea typeface="Times New Roman" panose="02020603050405020304" pitchFamily="18" charset="0"/>
                <a:cs typeface="Times New Roman" panose="02020603050405020304" pitchFamily="18"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14" descr="Logo, company name&#10;&#10;Description automatically generated">
            <a:extLst>
              <a:ext uri="{FF2B5EF4-FFF2-40B4-BE49-F238E27FC236}">
                <a16:creationId xmlns:a16="http://schemas.microsoft.com/office/drawing/2014/main" id="{B32DFD7E-0814-4051-9E66-24194C8FF3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925" y="803403"/>
            <a:ext cx="1317625" cy="14859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5B2688FF-2E2F-496E-8FDD-49D22A1592F9}"/>
              </a:ext>
            </a:extLst>
          </p:cNvPr>
          <p:cNvSpPr>
            <a:spLocks noChangeArrowheads="1"/>
          </p:cNvSpPr>
          <p:nvPr/>
        </p:nvSpPr>
        <p:spPr bwMode="auto">
          <a:xfrm>
            <a:off x="6759162" y="2379731"/>
            <a:ext cx="216726"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Gautami" panose="020B0502040204020203" pitchFamily="34" charset="0"/>
              </a:rPr>
              <a:t> </a:t>
            </a:r>
            <a:endParaRPr kumimoji="0" lang="en-US" altLang="en-US" sz="800" b="0" i="0" u="none" strike="noStrike" cap="none" normalizeH="0" baseline="0" dirty="0">
              <a:ln>
                <a:noFill/>
              </a:ln>
              <a:solidFill>
                <a:schemeClr val="tx1"/>
              </a:solidFill>
              <a:effectLst/>
            </a:endParaRPr>
          </a:p>
        </p:txBody>
      </p:sp>
      <p:pic>
        <p:nvPicPr>
          <p:cNvPr id="9" name="Picture 8" descr="Graphical user interface, application, Word&#10;&#10;Description automatically generated">
            <a:extLst>
              <a:ext uri="{FF2B5EF4-FFF2-40B4-BE49-F238E27FC236}">
                <a16:creationId xmlns:a16="http://schemas.microsoft.com/office/drawing/2014/main" id="{0EBD9FC7-8BE0-4E55-B406-85A622A101E7}"/>
              </a:ext>
            </a:extLst>
          </p:cNvPr>
          <p:cNvPicPr>
            <a:picLocks noChangeAspect="1"/>
          </p:cNvPicPr>
          <p:nvPr/>
        </p:nvPicPr>
        <p:blipFill>
          <a:blip r:embed="rId5" cstate="print"/>
          <a:stretch>
            <a:fillRect/>
          </a:stretch>
        </p:blipFill>
        <p:spPr>
          <a:xfrm>
            <a:off x="5301833" y="2289303"/>
            <a:ext cx="6399530" cy="3329940"/>
          </a:xfrm>
          <a:prstGeom prst="rect">
            <a:avLst/>
          </a:prstGeom>
        </p:spPr>
      </p:pic>
    </p:spTree>
    <p:extLst>
      <p:ext uri="{BB962C8B-B14F-4D97-AF65-F5344CB8AC3E}">
        <p14:creationId xmlns:p14="http://schemas.microsoft.com/office/powerpoint/2010/main" val="232696785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sp>
        <p:nvSpPr>
          <p:cNvPr id="2" name="TextBox 1">
            <a:extLst>
              <a:ext uri="{FF2B5EF4-FFF2-40B4-BE49-F238E27FC236}">
                <a16:creationId xmlns:a16="http://schemas.microsoft.com/office/drawing/2014/main" id="{E44FC407-C75C-403E-A11C-1A0BD089610D}"/>
              </a:ext>
            </a:extLst>
          </p:cNvPr>
          <p:cNvSpPr txBox="1"/>
          <p:nvPr/>
        </p:nvSpPr>
        <p:spPr>
          <a:xfrm>
            <a:off x="261256" y="587827"/>
            <a:ext cx="5635692" cy="3385863"/>
          </a:xfrm>
          <a:prstGeom prst="rect">
            <a:avLst/>
          </a:prstGeom>
          <a:noFill/>
        </p:spPr>
        <p:txBody>
          <a:bodyPr wrap="square" rtlCol="0">
            <a:spAutoFit/>
          </a:bodyPr>
          <a:lstStyle/>
          <a:p>
            <a:pPr>
              <a:lnSpc>
                <a:spcPct val="115000"/>
              </a:lnSpc>
              <a:spcBef>
                <a:spcPts val="200"/>
              </a:spcBef>
            </a:pPr>
            <a:r>
              <a:rPr lang="en-US" sz="1800" b="1" dirty="0" err="1">
                <a:effectLst/>
                <a:ea typeface="Times New Roman" panose="02020603050405020304" pitchFamily="18" charset="0"/>
                <a:cs typeface="Gautami" panose="020B0502040204020203" pitchFamily="34" charset="0"/>
              </a:rPr>
              <a:t>Tkinter</a:t>
            </a:r>
            <a:endParaRPr lang="en-IN" sz="1800" b="1" dirty="0">
              <a:effectLst/>
              <a:ea typeface="Times New Roman" panose="02020603050405020304" pitchFamily="18" charset="0"/>
              <a:cs typeface="Gautami" panose="020B0502040204020203" pitchFamily="34" charset="0"/>
            </a:endParaRPr>
          </a:p>
          <a:p>
            <a:pPr algn="just">
              <a:lnSpc>
                <a:spcPct val="115000"/>
              </a:lnSpc>
              <a:spcAft>
                <a:spcPts val="1000"/>
              </a:spcAft>
            </a:pPr>
            <a:r>
              <a:rPr lang="en-US" sz="1800" dirty="0" err="1">
                <a:solidFill>
                  <a:srgbClr val="000000"/>
                </a:solidFill>
                <a:effectLst/>
                <a:ea typeface="Times New Roman" panose="02020603050405020304" pitchFamily="18" charset="0"/>
                <a:cs typeface="Gautami" panose="020B0502040204020203" pitchFamily="34" charset="0"/>
              </a:rPr>
              <a:t>Tkinter</a:t>
            </a:r>
            <a:r>
              <a:rPr lang="en-US" sz="1800" dirty="0">
                <a:solidFill>
                  <a:srgbClr val="000000"/>
                </a:solidFill>
                <a:effectLst/>
                <a:ea typeface="Times New Roman" panose="02020603050405020304" pitchFamily="18" charset="0"/>
                <a:cs typeface="Gautami" panose="020B0502040204020203" pitchFamily="34" charset="0"/>
              </a:rPr>
              <a:t> is a Python binding to the Tk GUI toolkit. It is the standard Python interface to the Tk GUI toolkit and is Python's de facto standard GUI. </a:t>
            </a:r>
            <a:r>
              <a:rPr lang="en-US" sz="1800" dirty="0" err="1">
                <a:solidFill>
                  <a:srgbClr val="000000"/>
                </a:solidFill>
                <a:effectLst/>
                <a:ea typeface="Times New Roman" panose="02020603050405020304" pitchFamily="18" charset="0"/>
                <a:cs typeface="Gautami" panose="020B0502040204020203" pitchFamily="34" charset="0"/>
              </a:rPr>
              <a:t>Tkinter</a:t>
            </a:r>
            <a:r>
              <a:rPr lang="en-US" sz="1800" dirty="0">
                <a:solidFill>
                  <a:srgbClr val="000000"/>
                </a:solidFill>
                <a:effectLst/>
                <a:ea typeface="Times New Roman" panose="02020603050405020304" pitchFamily="18" charset="0"/>
                <a:cs typeface="Gautami" panose="020B0502040204020203" pitchFamily="34" charset="0"/>
              </a:rPr>
              <a:t> is included with standard GNU/Linux, Microsoft Windows and macOS installs of Python. The name </a:t>
            </a:r>
            <a:r>
              <a:rPr lang="en-US" sz="1800" dirty="0" err="1">
                <a:solidFill>
                  <a:srgbClr val="000000"/>
                </a:solidFill>
                <a:effectLst/>
                <a:ea typeface="Times New Roman" panose="02020603050405020304" pitchFamily="18" charset="0"/>
                <a:cs typeface="Gautami" panose="020B0502040204020203" pitchFamily="34" charset="0"/>
              </a:rPr>
              <a:t>Tkinter</a:t>
            </a:r>
            <a:r>
              <a:rPr lang="en-US" sz="1800" dirty="0">
                <a:solidFill>
                  <a:srgbClr val="000000"/>
                </a:solidFill>
                <a:effectLst/>
                <a:ea typeface="Times New Roman" panose="02020603050405020304" pitchFamily="18" charset="0"/>
                <a:cs typeface="Gautami" panose="020B0502040204020203" pitchFamily="34" charset="0"/>
              </a:rPr>
              <a:t> comes from Tk interface.</a:t>
            </a:r>
            <a:endParaRPr lang="en-IN" sz="1800" dirty="0">
              <a:effectLst/>
              <a:ea typeface="Times New Roman" panose="02020603050405020304" pitchFamily="18" charset="0"/>
              <a:cs typeface="Gautami" panose="020B0502040204020203" pitchFamily="34" charset="0"/>
            </a:endParaRPr>
          </a:p>
          <a:p>
            <a:pPr algn="just">
              <a:lnSpc>
                <a:spcPct val="115000"/>
              </a:lnSpc>
              <a:spcAft>
                <a:spcPts val="1000"/>
              </a:spcAft>
            </a:pPr>
            <a:r>
              <a:rPr lang="en-US" sz="1800" dirty="0">
                <a:solidFill>
                  <a:srgbClr val="000000"/>
                </a:solidFill>
                <a:effectLst/>
                <a:ea typeface="Times New Roman" panose="02020603050405020304" pitchFamily="18" charset="0"/>
                <a:cs typeface="Gautami" panose="020B0502040204020203" pitchFamily="34" charset="0"/>
              </a:rPr>
              <a:t>It is used to create Graphical User interfaces (GUIs) and is included in all standard Python Distributions. In fact, it's the only framework built into the Python standard library.</a:t>
            </a:r>
            <a:endParaRPr lang="en-IN" sz="1800" dirty="0">
              <a:effectLst/>
              <a:ea typeface="Times New Roman" panose="02020603050405020304" pitchFamily="18" charset="0"/>
              <a:cs typeface="Gautami" panose="020B0502040204020203" pitchFamily="34" charset="0"/>
            </a:endParaRPr>
          </a:p>
        </p:txBody>
      </p:sp>
      <p:pic>
        <p:nvPicPr>
          <p:cNvPr id="6" name="Picture 5" descr="A screenshot of a computer&#10;&#10;Description automatically generated">
            <a:extLst>
              <a:ext uri="{FF2B5EF4-FFF2-40B4-BE49-F238E27FC236}">
                <a16:creationId xmlns:a16="http://schemas.microsoft.com/office/drawing/2014/main" id="{7D66B0D0-5ACE-401C-AF82-922749EF0A3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2" t="11143" b="4774"/>
          <a:stretch/>
        </p:blipFill>
        <p:spPr bwMode="auto">
          <a:xfrm>
            <a:off x="6025127" y="2541841"/>
            <a:ext cx="6030300" cy="3028535"/>
          </a:xfrm>
          <a:prstGeom prst="rect">
            <a:avLst/>
          </a:prstGeom>
          <a:noFill/>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1339725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sp>
        <p:nvSpPr>
          <p:cNvPr id="2" name="TextBox 1">
            <a:extLst>
              <a:ext uri="{FF2B5EF4-FFF2-40B4-BE49-F238E27FC236}">
                <a16:creationId xmlns:a16="http://schemas.microsoft.com/office/drawing/2014/main" id="{D8B8966C-EF25-48A1-A687-95ED676C78B9}"/>
              </a:ext>
            </a:extLst>
          </p:cNvPr>
          <p:cNvSpPr txBox="1"/>
          <p:nvPr/>
        </p:nvSpPr>
        <p:spPr>
          <a:xfrm>
            <a:off x="335903" y="681135"/>
            <a:ext cx="4049486" cy="3970318"/>
          </a:xfrm>
          <a:prstGeom prst="rect">
            <a:avLst/>
          </a:prstGeom>
          <a:noFill/>
        </p:spPr>
        <p:txBody>
          <a:bodyPr wrap="square" rtlCol="0">
            <a:spAutoFit/>
          </a:bodyPr>
          <a:lstStyle/>
          <a:p>
            <a:r>
              <a:rPr lang="en-US" b="1" i="0" dirty="0">
                <a:solidFill>
                  <a:srgbClr val="202124"/>
                </a:solidFill>
                <a:effectLst/>
              </a:rPr>
              <a:t>YOLO – REAL TIME OBJECT DETECTION</a:t>
            </a:r>
          </a:p>
          <a:p>
            <a:endParaRPr lang="en-US" dirty="0">
              <a:solidFill>
                <a:srgbClr val="202124"/>
              </a:solidFill>
            </a:endParaRPr>
          </a:p>
          <a:p>
            <a:endParaRPr lang="en-US" b="0" i="0" dirty="0">
              <a:solidFill>
                <a:srgbClr val="202124"/>
              </a:solidFill>
              <a:effectLst/>
            </a:endParaRPr>
          </a:p>
          <a:p>
            <a:endParaRPr lang="en-US" dirty="0">
              <a:solidFill>
                <a:srgbClr val="202124"/>
              </a:solidFill>
            </a:endParaRPr>
          </a:p>
          <a:p>
            <a:endParaRPr lang="en-US" i="0" dirty="0">
              <a:solidFill>
                <a:srgbClr val="202124"/>
              </a:solidFill>
              <a:effectLst/>
            </a:endParaRPr>
          </a:p>
          <a:p>
            <a:endParaRPr lang="en-US" i="0" dirty="0">
              <a:solidFill>
                <a:srgbClr val="202124"/>
              </a:solidFill>
              <a:effectLst/>
            </a:endParaRPr>
          </a:p>
          <a:p>
            <a:endParaRPr lang="en-US" i="0" dirty="0">
              <a:solidFill>
                <a:srgbClr val="202124"/>
              </a:solidFill>
              <a:effectLst/>
            </a:endParaRPr>
          </a:p>
          <a:p>
            <a:r>
              <a:rPr lang="en-US" i="0" dirty="0">
                <a:solidFill>
                  <a:srgbClr val="202124"/>
                </a:solidFill>
                <a:effectLst/>
              </a:rPr>
              <a:t>YOLO is an algorithm that uses neural networks to provide real-time object detection. This algorithm is popular because of its speed and accuracy. It has been used in various applications to detect traffic signals, people, parking meters, and animals.</a:t>
            </a:r>
            <a:endParaRPr lang="en-IN" dirty="0"/>
          </a:p>
        </p:txBody>
      </p:sp>
      <p:pic>
        <p:nvPicPr>
          <p:cNvPr id="9" name="Picture 2">
            <a:extLst>
              <a:ext uri="{FF2B5EF4-FFF2-40B4-BE49-F238E27FC236}">
                <a16:creationId xmlns:a16="http://schemas.microsoft.com/office/drawing/2014/main" id="{7F30C2A5-0B10-4BC2-B0CB-5243C37A23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03" y="1156996"/>
            <a:ext cx="2497068" cy="13259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174BBCC6-58C5-400A-82DD-2B68FD2D91CB}"/>
              </a:ext>
            </a:extLst>
          </p:cNvPr>
          <p:cNvPicPr>
            <a:picLocks noChangeAspect="1"/>
          </p:cNvPicPr>
          <p:nvPr/>
        </p:nvPicPr>
        <p:blipFill>
          <a:blip r:embed="rId5"/>
          <a:stretch>
            <a:fillRect/>
          </a:stretch>
        </p:blipFill>
        <p:spPr>
          <a:xfrm>
            <a:off x="4416162" y="2314962"/>
            <a:ext cx="7558961" cy="3531452"/>
          </a:xfrm>
          <a:prstGeom prst="rect">
            <a:avLst/>
          </a:prstGeom>
        </p:spPr>
      </p:pic>
    </p:spTree>
    <p:extLst>
      <p:ext uri="{BB962C8B-B14F-4D97-AF65-F5344CB8AC3E}">
        <p14:creationId xmlns:p14="http://schemas.microsoft.com/office/powerpoint/2010/main" val="215065551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59DFE0E-FEE8-4D08-BEE3-366884E33697}"/>
              </a:ext>
            </a:extLst>
          </p:cNvPr>
          <p:cNvSpPr/>
          <p:nvPr/>
        </p:nvSpPr>
        <p:spPr>
          <a:xfrm>
            <a:off x="0" y="6145823"/>
            <a:ext cx="12192000" cy="712177"/>
          </a:xfrm>
          <a:prstGeom prst="rect">
            <a:avLst/>
          </a:prstGeom>
          <a:solidFill>
            <a:srgbClr val="FA592C"/>
          </a:solidFill>
          <a:ln>
            <a:solidFill>
              <a:srgbClr val="FA59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AFEBE35D-7471-4974-BFFC-8EB33877752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11377551" y="6203125"/>
            <a:ext cx="597572" cy="597572"/>
          </a:xfrm>
          <a:prstGeom prst="rect">
            <a:avLst/>
          </a:prstGeom>
        </p:spPr>
      </p:pic>
      <p:sp>
        <p:nvSpPr>
          <p:cNvPr id="5" name="Rectangle 4">
            <a:extLst>
              <a:ext uri="{FF2B5EF4-FFF2-40B4-BE49-F238E27FC236}">
                <a16:creationId xmlns:a16="http://schemas.microsoft.com/office/drawing/2014/main" id="{D79BC1B2-B46D-4542-AE09-21CA09D73D97}"/>
              </a:ext>
            </a:extLst>
          </p:cNvPr>
          <p:cNvSpPr/>
          <p:nvPr/>
        </p:nvSpPr>
        <p:spPr>
          <a:xfrm>
            <a:off x="114299" y="448409"/>
            <a:ext cx="2004646" cy="3600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IN" sz="2000" u="sng" dirty="0"/>
              <a:t>User Interface :</a:t>
            </a:r>
          </a:p>
        </p:txBody>
      </p:sp>
      <p:pic>
        <p:nvPicPr>
          <p:cNvPr id="9" name="Picture 8">
            <a:extLst>
              <a:ext uri="{FF2B5EF4-FFF2-40B4-BE49-F238E27FC236}">
                <a16:creationId xmlns:a16="http://schemas.microsoft.com/office/drawing/2014/main" id="{24D77835-E8C8-4B64-8D2D-4E643EA304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1920" y="99838"/>
            <a:ext cx="4328160" cy="5897880"/>
          </a:xfrm>
          <a:prstGeom prst="rect">
            <a:avLst/>
          </a:prstGeom>
        </p:spPr>
      </p:pic>
    </p:spTree>
    <p:extLst>
      <p:ext uri="{BB962C8B-B14F-4D97-AF65-F5344CB8AC3E}">
        <p14:creationId xmlns:p14="http://schemas.microsoft.com/office/powerpoint/2010/main" val="1926445691"/>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801</TotalTime>
  <Words>1146</Words>
  <Application>Microsoft Office PowerPoint</Application>
  <PresentationFormat>Widescreen</PresentationFormat>
  <Paragraphs>115</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Arial MT</vt:lpstr>
      <vt:lpstr>Calibri</vt:lpstr>
      <vt:lpstr>Calibri Light</vt:lpstr>
      <vt:lpstr>Helvetica</vt:lpstr>
      <vt:lpstr>Symbol</vt:lpstr>
      <vt:lpstr>Times New Roman</vt:lpstr>
      <vt:lpstr>Trebuchet MS</vt:lpstr>
      <vt:lpstr>Wingdings</vt:lpstr>
      <vt:lpstr>Office Theme</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BLOCK DIAGRAM</vt:lpstr>
      <vt:lpstr>INTELLIGENT PROCTOR:  The Artificial Intelligence based proctoring makes an automation to prevent malpractice while conducting online examinations</vt:lpstr>
      <vt:lpstr>Student Authentication</vt:lpstr>
      <vt:lpstr>USER INTERFACE</vt:lpstr>
      <vt:lpstr>Moment Detection</vt:lpstr>
      <vt:lpstr>PowerPoint Presentation</vt:lpstr>
      <vt:lpstr>PowerPoint Presentation</vt:lpstr>
      <vt:lpstr>FACE DETECTION</vt:lpstr>
      <vt:lpstr>System Requirements :</vt:lpstr>
      <vt:lpstr>FUTURE SCOPE</vt:lpstr>
      <vt:lpstr>Thank you</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rohith chilukuri</dc:creator>
  <cp:lastModifiedBy>manish reddy</cp:lastModifiedBy>
  <cp:revision>83</cp:revision>
  <dcterms:created xsi:type="dcterms:W3CDTF">2021-11-20T18:44:37Z</dcterms:created>
  <dcterms:modified xsi:type="dcterms:W3CDTF">2021-11-23T07:19:58Z</dcterms:modified>
</cp:coreProperties>
</file>